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71" r:id="rId4"/>
    <p:sldId id="272" r:id="rId5"/>
    <p:sldId id="258" r:id="rId6"/>
    <p:sldId id="262" r:id="rId7"/>
    <p:sldId id="259" r:id="rId8"/>
    <p:sldId id="260" r:id="rId9"/>
    <p:sldId id="261" r:id="rId10"/>
    <p:sldId id="263" r:id="rId11"/>
    <p:sldId id="273" r:id="rId12"/>
    <p:sldId id="265" r:id="rId13"/>
    <p:sldId id="277" r:id="rId14"/>
    <p:sldId id="264" r:id="rId15"/>
    <p:sldId id="266" r:id="rId16"/>
    <p:sldId id="267" r:id="rId17"/>
    <p:sldId id="274" r:id="rId18"/>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0761" autoAdjust="0"/>
  </p:normalViewPr>
  <p:slideViewPr>
    <p:cSldViewPr snapToGrid="0">
      <p:cViewPr varScale="1">
        <p:scale>
          <a:sx n="74" d="100"/>
          <a:sy n="74" d="100"/>
        </p:scale>
        <p:origin x="570" y="60"/>
      </p:cViewPr>
      <p:guideLst/>
    </p:cSldViewPr>
  </p:slideViewPr>
  <p:outlineViewPr>
    <p:cViewPr>
      <p:scale>
        <a:sx n="33" d="100"/>
        <a:sy n="33" d="100"/>
      </p:scale>
      <p:origin x="0" y="-606"/>
    </p:cViewPr>
  </p:outlineViewPr>
  <p:notesTextViewPr>
    <p:cViewPr>
      <p:scale>
        <a:sx n="1" d="1"/>
        <a:sy n="1" d="1"/>
      </p:scale>
      <p:origin x="0" y="0"/>
    </p:cViewPr>
  </p:notesTextViewPr>
  <p:sorterViewPr>
    <p:cViewPr>
      <p:scale>
        <a:sx n="100" d="100"/>
        <a:sy n="100" d="100"/>
      </p:scale>
      <p:origin x="0" y="-3768"/>
    </p:cViewPr>
  </p:sorterViewPr>
  <p:notesViewPr>
    <p:cSldViewPr snapToGrid="0">
      <p:cViewPr varScale="1">
        <p:scale>
          <a:sx n="56" d="100"/>
          <a:sy n="56" d="100"/>
        </p:scale>
        <p:origin x="282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71545" cy="458122"/>
          </a:xfrm>
          <a:prstGeom prst="rect">
            <a:avLst/>
          </a:prstGeom>
        </p:spPr>
        <p:txBody>
          <a:bodyPr vert="horz" lIns="84370" tIns="42184" rIns="84370" bIns="42184" rtlCol="0"/>
          <a:lstStyle>
            <a:lvl1pPr algn="l">
              <a:defRPr sz="1100"/>
            </a:lvl1pPr>
          </a:lstStyle>
          <a:p>
            <a:endParaRPr lang="es-AR"/>
          </a:p>
        </p:txBody>
      </p:sp>
      <p:sp>
        <p:nvSpPr>
          <p:cNvPr id="3" name="Marcador de fecha 2"/>
          <p:cNvSpPr>
            <a:spLocks noGrp="1"/>
          </p:cNvSpPr>
          <p:nvPr>
            <p:ph type="dt" sz="quarter" idx="1"/>
          </p:nvPr>
        </p:nvSpPr>
        <p:spPr>
          <a:xfrm>
            <a:off x="3884924" y="1"/>
            <a:ext cx="2971544" cy="458122"/>
          </a:xfrm>
          <a:prstGeom prst="rect">
            <a:avLst/>
          </a:prstGeom>
        </p:spPr>
        <p:txBody>
          <a:bodyPr vert="horz" lIns="84370" tIns="42184" rIns="84370" bIns="42184" rtlCol="0"/>
          <a:lstStyle>
            <a:lvl1pPr algn="r">
              <a:defRPr sz="1100"/>
            </a:lvl1pPr>
          </a:lstStyle>
          <a:p>
            <a:fld id="{7EED2527-63D8-4FC5-9ECC-A92C31CA14D7}" type="datetimeFigureOut">
              <a:rPr lang="es-AR" smtClean="0"/>
              <a:t>4/5/2021</a:t>
            </a:fld>
            <a:endParaRPr lang="es-AR"/>
          </a:p>
        </p:txBody>
      </p:sp>
      <p:sp>
        <p:nvSpPr>
          <p:cNvPr id="4" name="Marcador de pie de página 3"/>
          <p:cNvSpPr>
            <a:spLocks noGrp="1"/>
          </p:cNvSpPr>
          <p:nvPr>
            <p:ph type="ftr" sz="quarter" idx="2"/>
          </p:nvPr>
        </p:nvSpPr>
        <p:spPr>
          <a:xfrm>
            <a:off x="1" y="8685878"/>
            <a:ext cx="2971545" cy="458122"/>
          </a:xfrm>
          <a:prstGeom prst="rect">
            <a:avLst/>
          </a:prstGeom>
        </p:spPr>
        <p:txBody>
          <a:bodyPr vert="horz" lIns="84370" tIns="42184" rIns="84370" bIns="42184" rtlCol="0" anchor="b"/>
          <a:lstStyle>
            <a:lvl1pPr algn="l">
              <a:defRPr sz="1100"/>
            </a:lvl1pPr>
          </a:lstStyle>
          <a:p>
            <a:endParaRPr lang="es-AR"/>
          </a:p>
        </p:txBody>
      </p:sp>
      <p:sp>
        <p:nvSpPr>
          <p:cNvPr id="5" name="Marcador de número de diapositiva 4"/>
          <p:cNvSpPr>
            <a:spLocks noGrp="1"/>
          </p:cNvSpPr>
          <p:nvPr>
            <p:ph type="sldNum" sz="quarter" idx="3"/>
          </p:nvPr>
        </p:nvSpPr>
        <p:spPr>
          <a:xfrm>
            <a:off x="3884924" y="8685878"/>
            <a:ext cx="2971544" cy="458122"/>
          </a:xfrm>
          <a:prstGeom prst="rect">
            <a:avLst/>
          </a:prstGeom>
        </p:spPr>
        <p:txBody>
          <a:bodyPr vert="horz" lIns="84370" tIns="42184" rIns="84370" bIns="42184" rtlCol="0" anchor="b"/>
          <a:lstStyle>
            <a:lvl1pPr algn="r">
              <a:defRPr sz="1100"/>
            </a:lvl1pPr>
          </a:lstStyle>
          <a:p>
            <a:fld id="{2B4592DA-9AA9-431C-A9E6-C5E12A64A73C}" type="slidenum">
              <a:rPr lang="es-AR" smtClean="0"/>
              <a:t>‹Nº›</a:t>
            </a:fld>
            <a:endParaRPr lang="es-AR"/>
          </a:p>
        </p:txBody>
      </p:sp>
    </p:spTree>
    <p:extLst>
      <p:ext uri="{BB962C8B-B14F-4D97-AF65-F5344CB8AC3E}">
        <p14:creationId xmlns:p14="http://schemas.microsoft.com/office/powerpoint/2010/main" val="37981073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AR"/>
          </a:p>
        </p:txBody>
      </p:sp>
      <p:sp>
        <p:nvSpPr>
          <p:cNvPr id="4" name="Marcador de fecha 3"/>
          <p:cNvSpPr>
            <a:spLocks noGrp="1"/>
          </p:cNvSpPr>
          <p:nvPr>
            <p:ph type="dt" sz="half" idx="10"/>
          </p:nvPr>
        </p:nvSpPr>
        <p:spPr/>
        <p:txBody>
          <a:bodyPr/>
          <a:lstStyle/>
          <a:p>
            <a:fld id="{59D32F6F-1AEC-4167-B471-F647F1EE07BA}" type="datetimeFigureOut">
              <a:rPr lang="es-AR" smtClean="0"/>
              <a:t>4/5/2021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3135322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59D32F6F-1AEC-4167-B471-F647F1EE07BA}" type="datetimeFigureOut">
              <a:rPr lang="es-AR" smtClean="0"/>
              <a:t>4/5/2021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4192267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59D32F6F-1AEC-4167-B471-F647F1EE07BA}" type="datetimeFigureOut">
              <a:rPr lang="es-AR" smtClean="0"/>
              <a:t>4/5/2021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154123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10"/>
          </p:nvPr>
        </p:nvSpPr>
        <p:spPr/>
        <p:txBody>
          <a:bodyPr/>
          <a:lstStyle/>
          <a:p>
            <a:fld id="{59D32F6F-1AEC-4167-B471-F647F1EE07BA}" type="datetimeFigureOut">
              <a:rPr lang="es-AR" smtClean="0"/>
              <a:t>4/5/2021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212858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9D32F6F-1AEC-4167-B471-F647F1EE07BA}" type="datetimeFigureOut">
              <a:rPr lang="es-AR" smtClean="0"/>
              <a:t>4/5/2021</a:t>
            </a:fld>
            <a:endParaRPr lang="es-AR"/>
          </a:p>
        </p:txBody>
      </p:sp>
      <p:sp>
        <p:nvSpPr>
          <p:cNvPr id="5" name="Marcador de pie de página 4"/>
          <p:cNvSpPr>
            <a:spLocks noGrp="1"/>
          </p:cNvSpPr>
          <p:nvPr>
            <p:ph type="ftr" sz="quarter" idx="11"/>
          </p:nvPr>
        </p:nvSpPr>
        <p:spPr/>
        <p:txBody>
          <a:bodyPr/>
          <a:lstStyle/>
          <a:p>
            <a:endParaRPr lang="es-AR"/>
          </a:p>
        </p:txBody>
      </p:sp>
      <p:sp>
        <p:nvSpPr>
          <p:cNvPr id="6" name="Marcador de número de diapositiva 5"/>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259521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fecha 4"/>
          <p:cNvSpPr>
            <a:spLocks noGrp="1"/>
          </p:cNvSpPr>
          <p:nvPr>
            <p:ph type="dt" sz="half" idx="10"/>
          </p:nvPr>
        </p:nvSpPr>
        <p:spPr/>
        <p:txBody>
          <a:bodyPr/>
          <a:lstStyle/>
          <a:p>
            <a:fld id="{59D32F6F-1AEC-4167-B471-F647F1EE07BA}" type="datetimeFigureOut">
              <a:rPr lang="es-AR" smtClean="0"/>
              <a:t>4/5/2021</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2561470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Marcador de fecha 6"/>
          <p:cNvSpPr>
            <a:spLocks noGrp="1"/>
          </p:cNvSpPr>
          <p:nvPr>
            <p:ph type="dt" sz="half" idx="10"/>
          </p:nvPr>
        </p:nvSpPr>
        <p:spPr/>
        <p:txBody>
          <a:bodyPr/>
          <a:lstStyle/>
          <a:p>
            <a:fld id="{59D32F6F-1AEC-4167-B471-F647F1EE07BA}" type="datetimeFigureOut">
              <a:rPr lang="es-AR" smtClean="0"/>
              <a:t>4/5/2021</a:t>
            </a:fld>
            <a:endParaRPr lang="es-AR"/>
          </a:p>
        </p:txBody>
      </p:sp>
      <p:sp>
        <p:nvSpPr>
          <p:cNvPr id="8" name="Marcador de pie de página 7"/>
          <p:cNvSpPr>
            <a:spLocks noGrp="1"/>
          </p:cNvSpPr>
          <p:nvPr>
            <p:ph type="ftr" sz="quarter" idx="11"/>
          </p:nvPr>
        </p:nvSpPr>
        <p:spPr/>
        <p:txBody>
          <a:bodyPr/>
          <a:lstStyle/>
          <a:p>
            <a:endParaRPr lang="es-AR"/>
          </a:p>
        </p:txBody>
      </p:sp>
      <p:sp>
        <p:nvSpPr>
          <p:cNvPr id="9" name="Marcador de número de diapositiva 8"/>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1628137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AR"/>
          </a:p>
        </p:txBody>
      </p:sp>
      <p:sp>
        <p:nvSpPr>
          <p:cNvPr id="3" name="Marcador de fecha 2"/>
          <p:cNvSpPr>
            <a:spLocks noGrp="1"/>
          </p:cNvSpPr>
          <p:nvPr>
            <p:ph type="dt" sz="half" idx="10"/>
          </p:nvPr>
        </p:nvSpPr>
        <p:spPr/>
        <p:txBody>
          <a:bodyPr/>
          <a:lstStyle/>
          <a:p>
            <a:fld id="{59D32F6F-1AEC-4167-B471-F647F1EE07BA}" type="datetimeFigureOut">
              <a:rPr lang="es-AR" smtClean="0"/>
              <a:t>4/5/2021</a:t>
            </a:fld>
            <a:endParaRPr lang="es-AR"/>
          </a:p>
        </p:txBody>
      </p:sp>
      <p:sp>
        <p:nvSpPr>
          <p:cNvPr id="4" name="Marcador de pie de página 3"/>
          <p:cNvSpPr>
            <a:spLocks noGrp="1"/>
          </p:cNvSpPr>
          <p:nvPr>
            <p:ph type="ftr" sz="quarter" idx="11"/>
          </p:nvPr>
        </p:nvSpPr>
        <p:spPr/>
        <p:txBody>
          <a:bodyPr/>
          <a:lstStyle/>
          <a:p>
            <a:endParaRPr lang="es-AR"/>
          </a:p>
        </p:txBody>
      </p:sp>
      <p:sp>
        <p:nvSpPr>
          <p:cNvPr id="5" name="Marcador de número de diapositiva 4"/>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692520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9D32F6F-1AEC-4167-B471-F647F1EE07BA}" type="datetimeFigureOut">
              <a:rPr lang="es-AR" smtClean="0"/>
              <a:t>4/5/2021</a:t>
            </a:fld>
            <a:endParaRPr lang="es-AR"/>
          </a:p>
        </p:txBody>
      </p:sp>
      <p:sp>
        <p:nvSpPr>
          <p:cNvPr id="3" name="Marcador de pie de página 2"/>
          <p:cNvSpPr>
            <a:spLocks noGrp="1"/>
          </p:cNvSpPr>
          <p:nvPr>
            <p:ph type="ftr" sz="quarter" idx="11"/>
          </p:nvPr>
        </p:nvSpPr>
        <p:spPr/>
        <p:txBody>
          <a:bodyPr/>
          <a:lstStyle/>
          <a:p>
            <a:endParaRPr lang="es-AR"/>
          </a:p>
        </p:txBody>
      </p:sp>
      <p:sp>
        <p:nvSpPr>
          <p:cNvPr id="4" name="Marcador de número de diapositiva 3"/>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422067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9D32F6F-1AEC-4167-B471-F647F1EE07BA}" type="datetimeFigureOut">
              <a:rPr lang="es-AR" smtClean="0"/>
              <a:t>4/5/2021</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135351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9D32F6F-1AEC-4167-B471-F647F1EE07BA}" type="datetimeFigureOut">
              <a:rPr lang="es-AR" smtClean="0"/>
              <a:t>4/5/2021</a:t>
            </a:fld>
            <a:endParaRPr lang="es-AR"/>
          </a:p>
        </p:txBody>
      </p:sp>
      <p:sp>
        <p:nvSpPr>
          <p:cNvPr id="6" name="Marcador de pie de página 5"/>
          <p:cNvSpPr>
            <a:spLocks noGrp="1"/>
          </p:cNvSpPr>
          <p:nvPr>
            <p:ph type="ftr" sz="quarter" idx="11"/>
          </p:nvPr>
        </p:nvSpPr>
        <p:spPr/>
        <p:txBody>
          <a:bodyPr/>
          <a:lstStyle/>
          <a:p>
            <a:endParaRPr lang="es-AR"/>
          </a:p>
        </p:txBody>
      </p:sp>
      <p:sp>
        <p:nvSpPr>
          <p:cNvPr id="7" name="Marcador de número de diapositiva 6"/>
          <p:cNvSpPr>
            <a:spLocks noGrp="1"/>
          </p:cNvSpPr>
          <p:nvPr>
            <p:ph type="sldNum" sz="quarter" idx="12"/>
          </p:nvPr>
        </p:nvSpPr>
        <p:spPr/>
        <p:txBody>
          <a:bodyPr/>
          <a:lstStyle/>
          <a:p>
            <a:fld id="{C430E64D-0714-43F6-B43E-100720F3BD8B}" type="slidenum">
              <a:rPr lang="es-AR" smtClean="0"/>
              <a:t>‹Nº›</a:t>
            </a:fld>
            <a:endParaRPr lang="es-AR"/>
          </a:p>
        </p:txBody>
      </p:sp>
    </p:spTree>
    <p:extLst>
      <p:ext uri="{BB962C8B-B14F-4D97-AF65-F5344CB8AC3E}">
        <p14:creationId xmlns:p14="http://schemas.microsoft.com/office/powerpoint/2010/main" val="414024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32F6F-1AEC-4167-B471-F647F1EE07BA}" type="datetimeFigureOut">
              <a:rPr lang="es-AR" smtClean="0"/>
              <a:t>4/5/2021</a:t>
            </a:fld>
            <a:endParaRPr lang="es-A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0E64D-0714-43F6-B43E-100720F3BD8B}" type="slidenum">
              <a:rPr lang="es-AR" smtClean="0"/>
              <a:t>‹Nº›</a:t>
            </a:fld>
            <a:endParaRPr lang="es-AR"/>
          </a:p>
        </p:txBody>
      </p:sp>
    </p:spTree>
    <p:extLst>
      <p:ext uri="{BB962C8B-B14F-4D97-AF65-F5344CB8AC3E}">
        <p14:creationId xmlns:p14="http://schemas.microsoft.com/office/powerpoint/2010/main" val="1788903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sinoli@santafe-conicet.gov.a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ore.ac.uk/download/pdf/78049681.pdf" TargetMode="External"/><Relationship Id="rId2" Type="http://schemas.openxmlformats.org/officeDocument/2006/relationships/hyperlink" Target="https://cauqueva.org.ar/" TargetMode="External"/><Relationship Id="rId1" Type="http://schemas.openxmlformats.org/officeDocument/2006/relationships/slideLayout" Target="../slideLayouts/slideLayout2.xml"/><Relationship Id="rId4" Type="http://schemas.openxmlformats.org/officeDocument/2006/relationships/hyperlink" Target="http://www.ic.org/"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eastwindblog.co/?p=124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inpermiso.info/textos/elinor-ostrom-una-perfecta-desconocid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anacion.com.ar/sociedad/pueblos-fantasma-la-argentina-que-desaparece-nid199234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90662" y="979488"/>
            <a:ext cx="9144000" cy="2387600"/>
          </a:xfrm>
        </p:spPr>
        <p:txBody>
          <a:bodyPr>
            <a:normAutofit fontScale="90000"/>
          </a:bodyPr>
          <a:lstStyle/>
          <a:p>
            <a:r>
              <a:rPr lang="es-AR" dirty="0" smtClean="0"/>
              <a:t>Proyecto </a:t>
            </a:r>
            <a:br>
              <a:rPr lang="es-AR" dirty="0" smtClean="0"/>
            </a:br>
            <a:r>
              <a:rPr lang="es-AR" dirty="0" smtClean="0"/>
              <a:t>Cooperativas Rurales Integrales con Arraigo (CRIA) </a:t>
            </a:r>
            <a:endParaRPr lang="es-AR" dirty="0"/>
          </a:p>
        </p:txBody>
      </p:sp>
      <p:sp>
        <p:nvSpPr>
          <p:cNvPr id="3" name="Subtítulo 2"/>
          <p:cNvSpPr>
            <a:spLocks noGrp="1"/>
          </p:cNvSpPr>
          <p:nvPr>
            <p:ph type="subTitle" idx="1"/>
          </p:nvPr>
        </p:nvSpPr>
        <p:spPr/>
        <p:txBody>
          <a:bodyPr>
            <a:normAutofit fontScale="85000" lnSpcReduction="20000"/>
          </a:bodyPr>
          <a:lstStyle/>
          <a:p>
            <a:endParaRPr lang="es-AR" dirty="0" smtClean="0"/>
          </a:p>
          <a:p>
            <a:r>
              <a:rPr lang="es-AR" dirty="0" smtClean="0"/>
              <a:t>Vivir </a:t>
            </a:r>
            <a:r>
              <a:rPr lang="es-AR" dirty="0"/>
              <a:t>y </a:t>
            </a:r>
            <a:r>
              <a:rPr lang="es-AR" dirty="0" smtClean="0"/>
              <a:t>convivir en el campo, trabajar para cuidar la comunidad y la tierra que la sustenta, crecer como personas en libertad</a:t>
            </a:r>
          </a:p>
          <a:p>
            <a:r>
              <a:rPr lang="es-AR" dirty="0" smtClean="0"/>
              <a:t>Vicente Costanza </a:t>
            </a:r>
          </a:p>
          <a:p>
            <a:r>
              <a:rPr lang="es-AR" dirty="0" smtClean="0"/>
              <a:t>email:  </a:t>
            </a:r>
            <a:r>
              <a:rPr lang="es-AR" dirty="0" smtClean="0">
                <a:hlinkClick r:id="rId2"/>
              </a:rPr>
              <a:t>tsinoli@santafe-conicet.gov.ar</a:t>
            </a:r>
            <a:endParaRPr lang="es-AR" dirty="0" smtClean="0"/>
          </a:p>
          <a:p>
            <a:endParaRPr lang="es-AR" dirty="0" smtClean="0"/>
          </a:p>
          <a:p>
            <a:endParaRPr lang="es-AR" dirty="0"/>
          </a:p>
          <a:p>
            <a:endParaRPr lang="es-AR" dirty="0"/>
          </a:p>
        </p:txBody>
      </p:sp>
    </p:spTree>
    <p:extLst>
      <p:ext uri="{BB962C8B-B14F-4D97-AF65-F5344CB8AC3E}">
        <p14:creationId xmlns:p14="http://schemas.microsoft.com/office/powerpoint/2010/main" val="6576747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Antecedentes similares exitosos</a:t>
            </a:r>
            <a:endParaRPr lang="es-AR" dirty="0"/>
          </a:p>
        </p:txBody>
      </p:sp>
      <p:sp>
        <p:nvSpPr>
          <p:cNvPr id="3" name="Marcador de contenido 2"/>
          <p:cNvSpPr>
            <a:spLocks noGrp="1"/>
          </p:cNvSpPr>
          <p:nvPr>
            <p:ph idx="1"/>
          </p:nvPr>
        </p:nvSpPr>
        <p:spPr/>
        <p:txBody>
          <a:bodyPr>
            <a:normAutofit fontScale="92500" lnSpcReduction="20000"/>
          </a:bodyPr>
          <a:lstStyle/>
          <a:p>
            <a:r>
              <a:rPr lang="es-AR" dirty="0" err="1" smtClean="0"/>
              <a:t>CAUQUEVA</a:t>
            </a:r>
            <a:r>
              <a:rPr lang="es-AR" dirty="0" smtClean="0"/>
              <a:t> (</a:t>
            </a:r>
            <a:r>
              <a:rPr lang="es-AR" dirty="0"/>
              <a:t>Jujuy) </a:t>
            </a:r>
            <a:r>
              <a:rPr lang="es-AR" dirty="0">
                <a:hlinkClick r:id="rId2"/>
              </a:rPr>
              <a:t>https://</a:t>
            </a:r>
            <a:r>
              <a:rPr lang="es-AR" dirty="0" smtClean="0">
                <a:hlinkClick r:id="rId2"/>
              </a:rPr>
              <a:t>cauqueva.org.ar/</a:t>
            </a:r>
            <a:r>
              <a:rPr lang="es-AR" dirty="0" smtClean="0"/>
              <a:t> </a:t>
            </a:r>
          </a:p>
          <a:p>
            <a:r>
              <a:rPr lang="es-AR" dirty="0" err="1" smtClean="0"/>
              <a:t>Ayllú</a:t>
            </a:r>
            <a:r>
              <a:rPr lang="es-AR" dirty="0" smtClean="0"/>
              <a:t> andino (</a:t>
            </a:r>
            <a:r>
              <a:rPr lang="es-AR" dirty="0" err="1" smtClean="0"/>
              <a:t>llactas</a:t>
            </a:r>
            <a:r>
              <a:rPr lang="es-AR" dirty="0" smtClean="0"/>
              <a:t>, marcas, pueblos de indios, etc.) </a:t>
            </a:r>
          </a:p>
          <a:p>
            <a:r>
              <a:rPr lang="es-AR" dirty="0" smtClean="0"/>
              <a:t>Pueblos europeos (como </a:t>
            </a:r>
            <a:r>
              <a:rPr lang="es-AR" dirty="0" err="1" smtClean="0"/>
              <a:t>Törbel</a:t>
            </a:r>
            <a:r>
              <a:rPr lang="es-AR" dirty="0" smtClean="0"/>
              <a:t> en Suiza, Cheddar en Inglaterra)</a:t>
            </a:r>
          </a:p>
          <a:p>
            <a:r>
              <a:rPr lang="es-AR" dirty="0" smtClean="0"/>
              <a:t>Moshav shitufi en Israel, antes del giro al neoliberalismo</a:t>
            </a:r>
          </a:p>
          <a:p>
            <a:r>
              <a:rPr lang="es-AR" dirty="0" smtClean="0"/>
              <a:t>Algunas comunidades intencionales actuales (East </a:t>
            </a:r>
            <a:r>
              <a:rPr lang="es-AR" dirty="0" err="1" smtClean="0"/>
              <a:t>Wind</a:t>
            </a:r>
            <a:r>
              <a:rPr lang="es-AR" dirty="0" smtClean="0"/>
              <a:t> en USA, </a:t>
            </a:r>
            <a:r>
              <a:rPr lang="es-AR" dirty="0" err="1" smtClean="0"/>
              <a:t>Findhorn</a:t>
            </a:r>
            <a:r>
              <a:rPr lang="es-AR" dirty="0" smtClean="0"/>
              <a:t> en Escocia)</a:t>
            </a:r>
          </a:p>
          <a:p>
            <a:r>
              <a:rPr lang="es-AR" dirty="0" smtClean="0"/>
              <a:t>Comunales en Castilla, Aragón, Cataluña, Navarra… durante siglos</a:t>
            </a:r>
          </a:p>
          <a:p>
            <a:r>
              <a:rPr lang="es-AR" dirty="0" smtClean="0"/>
              <a:t>Misiones jesuíticas </a:t>
            </a:r>
            <a:r>
              <a:rPr lang="es-AR"/>
              <a:t>en </a:t>
            </a:r>
            <a:r>
              <a:rPr lang="es-AR" smtClean="0"/>
              <a:t>América </a:t>
            </a:r>
            <a:r>
              <a:rPr lang="es-AR" smtClean="0">
                <a:hlinkClick r:id="rId3"/>
              </a:rPr>
              <a:t>https</a:t>
            </a:r>
            <a:r>
              <a:rPr lang="es-AR" dirty="0">
                <a:hlinkClick r:id="rId3"/>
              </a:rPr>
              <a:t>://</a:t>
            </a:r>
            <a:r>
              <a:rPr lang="es-AR" dirty="0" smtClean="0">
                <a:hlinkClick r:id="rId3"/>
              </a:rPr>
              <a:t>core.ac.uk/</a:t>
            </a:r>
            <a:r>
              <a:rPr lang="es-AR" dirty="0" err="1" smtClean="0">
                <a:hlinkClick r:id="rId3"/>
              </a:rPr>
              <a:t>download</a:t>
            </a:r>
            <a:r>
              <a:rPr lang="es-AR" dirty="0" smtClean="0">
                <a:hlinkClick r:id="rId3"/>
              </a:rPr>
              <a:t>/</a:t>
            </a:r>
            <a:r>
              <a:rPr lang="es-AR" dirty="0" err="1" smtClean="0">
                <a:hlinkClick r:id="rId3"/>
              </a:rPr>
              <a:t>pdf</a:t>
            </a:r>
            <a:r>
              <a:rPr lang="es-AR" dirty="0" smtClean="0">
                <a:hlinkClick r:id="rId3"/>
              </a:rPr>
              <a:t>/78049681.pdf</a:t>
            </a:r>
            <a:endParaRPr lang="es-AR" dirty="0" smtClean="0"/>
          </a:p>
          <a:p>
            <a:r>
              <a:rPr lang="es-AR" dirty="0" smtClean="0"/>
              <a:t>Aldeas comunales en Japón (3 millones de ha en la actualidad)</a:t>
            </a:r>
          </a:p>
          <a:p>
            <a:r>
              <a:rPr lang="es-AR" dirty="0" err="1" smtClean="0"/>
              <a:t>Intentional</a:t>
            </a:r>
            <a:r>
              <a:rPr lang="es-AR" dirty="0" smtClean="0"/>
              <a:t> </a:t>
            </a:r>
            <a:r>
              <a:rPr lang="es-AR" dirty="0" err="1" smtClean="0"/>
              <a:t>Communities</a:t>
            </a:r>
            <a:r>
              <a:rPr lang="es-AR" dirty="0" smtClean="0"/>
              <a:t> </a:t>
            </a:r>
            <a:r>
              <a:rPr lang="es-AR" dirty="0" smtClean="0">
                <a:hlinkClick r:id="rId4"/>
              </a:rPr>
              <a:t>www.ic.org</a:t>
            </a:r>
            <a:r>
              <a:rPr lang="es-AR" dirty="0" smtClean="0"/>
              <a:t> </a:t>
            </a:r>
            <a:endParaRPr lang="es-AR" dirty="0"/>
          </a:p>
          <a:p>
            <a:endParaRPr lang="es-AR" dirty="0" smtClean="0"/>
          </a:p>
        </p:txBody>
      </p:sp>
    </p:spTree>
    <p:extLst>
      <p:ext uri="{BB962C8B-B14F-4D97-AF65-F5344CB8AC3E}">
        <p14:creationId xmlns:p14="http://schemas.microsoft.com/office/powerpoint/2010/main" val="25043582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t>Algunos números de East </a:t>
            </a:r>
            <a:r>
              <a:rPr lang="es-AR" dirty="0" err="1" smtClean="0"/>
              <a:t>Wind</a:t>
            </a:r>
            <a:r>
              <a:rPr lang="es-AR" dirty="0"/>
              <a:t>, </a:t>
            </a:r>
            <a:r>
              <a:rPr lang="es-AR" dirty="0" smtClean="0"/>
              <a:t>Missouri, 2017 </a:t>
            </a:r>
            <a:br>
              <a:rPr lang="es-AR" dirty="0" smtClean="0"/>
            </a:br>
            <a:r>
              <a:rPr lang="es-AR" sz="2700" dirty="0" smtClean="0">
                <a:hlinkClick r:id="rId2"/>
              </a:rPr>
              <a:t>https</a:t>
            </a:r>
            <a:r>
              <a:rPr lang="es-AR" sz="2700" dirty="0">
                <a:hlinkClick r:id="rId2"/>
              </a:rPr>
              <a:t>://www.eastwindblog.co/?</a:t>
            </a:r>
            <a:r>
              <a:rPr lang="es-AR" sz="2700" dirty="0" smtClean="0">
                <a:hlinkClick r:id="rId2"/>
              </a:rPr>
              <a:t>p=1245</a:t>
            </a:r>
            <a:r>
              <a:rPr lang="es-AR" sz="2700" dirty="0" smtClean="0"/>
              <a:t>   </a:t>
            </a:r>
            <a:endParaRPr lang="es-AR" sz="2700" dirty="0"/>
          </a:p>
        </p:txBody>
      </p:sp>
      <p:sp>
        <p:nvSpPr>
          <p:cNvPr id="3" name="Marcador de contenido 2"/>
          <p:cNvSpPr>
            <a:spLocks noGrp="1"/>
          </p:cNvSpPr>
          <p:nvPr>
            <p:ph idx="1"/>
          </p:nvPr>
        </p:nvSpPr>
        <p:spPr/>
        <p:txBody>
          <a:bodyPr>
            <a:normAutofit fontScale="85000" lnSpcReduction="20000"/>
          </a:bodyPr>
          <a:lstStyle/>
          <a:p>
            <a:r>
              <a:rPr lang="es-AR" dirty="0" smtClean="0"/>
              <a:t>Personas: 73 (no todos miembros plenos)</a:t>
            </a:r>
          </a:p>
          <a:p>
            <a:r>
              <a:rPr lang="es-AR" dirty="0" smtClean="0"/>
              <a:t>Tierra: ~ 600 ha (más de 2/3 mantenidos en reserva)</a:t>
            </a:r>
          </a:p>
          <a:p>
            <a:r>
              <a:rPr lang="es-AR" dirty="0" smtClean="0"/>
              <a:t>Horas de trabajo por persona: 26,8 hs/semana, discriminadas</a:t>
            </a:r>
          </a:p>
          <a:p>
            <a:r>
              <a:rPr lang="es-AR" dirty="0" smtClean="0"/>
              <a:t>Gastos medicina: 683 </a:t>
            </a:r>
            <a:r>
              <a:rPr lang="es-AR" dirty="0" err="1" smtClean="0"/>
              <a:t>dol</a:t>
            </a:r>
            <a:r>
              <a:rPr lang="es-AR" dirty="0" smtClean="0"/>
              <a:t>/</a:t>
            </a:r>
            <a:r>
              <a:rPr lang="es-AR" dirty="0" err="1" smtClean="0"/>
              <a:t>pers.año</a:t>
            </a:r>
            <a:r>
              <a:rPr lang="es-AR" dirty="0" smtClean="0"/>
              <a:t> (</a:t>
            </a:r>
            <a:r>
              <a:rPr lang="es-AR" dirty="0" err="1" smtClean="0"/>
              <a:t>prom</a:t>
            </a:r>
            <a:r>
              <a:rPr lang="es-AR" dirty="0" smtClean="0"/>
              <a:t> </a:t>
            </a:r>
            <a:r>
              <a:rPr lang="es-AR" dirty="0"/>
              <a:t>n</a:t>
            </a:r>
            <a:r>
              <a:rPr lang="es-AR" dirty="0" smtClean="0"/>
              <a:t>acional: 1075)</a:t>
            </a:r>
          </a:p>
          <a:p>
            <a:r>
              <a:rPr lang="es-AR" dirty="0" smtClean="0"/>
              <a:t>Gastos alimentación/persona: 135 </a:t>
            </a:r>
            <a:r>
              <a:rPr lang="es-AR" dirty="0" err="1" smtClean="0"/>
              <a:t>dol</a:t>
            </a:r>
            <a:r>
              <a:rPr lang="es-AR" dirty="0" smtClean="0"/>
              <a:t>/mes (1.629 </a:t>
            </a:r>
            <a:r>
              <a:rPr lang="es-AR" dirty="0" err="1" smtClean="0"/>
              <a:t>dol</a:t>
            </a:r>
            <a:r>
              <a:rPr lang="es-AR" dirty="0" smtClean="0"/>
              <a:t>/año)</a:t>
            </a:r>
          </a:p>
          <a:p>
            <a:r>
              <a:rPr lang="es-AR" dirty="0"/>
              <a:t>Indicador de </a:t>
            </a:r>
            <a:r>
              <a:rPr lang="es-AR" dirty="0" smtClean="0"/>
              <a:t>producción de vegetales: 1000 kg papa/año</a:t>
            </a:r>
          </a:p>
          <a:p>
            <a:r>
              <a:rPr lang="es-AR" dirty="0" smtClean="0"/>
              <a:t>Ídem de lácteos:  700 kg quesos/año</a:t>
            </a:r>
          </a:p>
          <a:p>
            <a:r>
              <a:rPr lang="es-AR" dirty="0" smtClean="0"/>
              <a:t>Ídem de carne neta/año: 800 kg cerdo + 400 kg </a:t>
            </a:r>
            <a:r>
              <a:rPr lang="es-AR" dirty="0"/>
              <a:t>vaca </a:t>
            </a:r>
            <a:r>
              <a:rPr lang="es-AR" dirty="0" smtClean="0"/>
              <a:t>(~ 17 kg/</a:t>
            </a:r>
            <a:r>
              <a:rPr lang="es-AR" dirty="0" err="1" smtClean="0"/>
              <a:t>pers</a:t>
            </a:r>
            <a:r>
              <a:rPr lang="es-AR" dirty="0" smtClean="0"/>
              <a:t>)</a:t>
            </a:r>
          </a:p>
          <a:p>
            <a:r>
              <a:rPr lang="es-AR" dirty="0" smtClean="0"/>
              <a:t>Consumo de energía/</a:t>
            </a:r>
            <a:r>
              <a:rPr lang="es-AR" dirty="0" err="1" smtClean="0"/>
              <a:t>pers</a:t>
            </a:r>
            <a:r>
              <a:rPr lang="es-AR" dirty="0" smtClean="0"/>
              <a:t>: 7,5 </a:t>
            </a:r>
            <a:r>
              <a:rPr lang="es-AR" dirty="0" err="1" smtClean="0"/>
              <a:t>kWh</a:t>
            </a:r>
            <a:r>
              <a:rPr lang="es-AR" dirty="0" smtClean="0"/>
              <a:t> (promedio nacional: </a:t>
            </a:r>
            <a:r>
              <a:rPr lang="es-AR" dirty="0"/>
              <a:t>13 </a:t>
            </a:r>
            <a:r>
              <a:rPr lang="es-AR" dirty="0" err="1" smtClean="0"/>
              <a:t>kWh</a:t>
            </a:r>
            <a:r>
              <a:rPr lang="es-AR" dirty="0" smtClean="0"/>
              <a:t>)</a:t>
            </a:r>
          </a:p>
          <a:p>
            <a:r>
              <a:rPr lang="es-AR" dirty="0" smtClean="0"/>
              <a:t>Ganancias anuales por </a:t>
            </a:r>
            <a:r>
              <a:rPr lang="es-AR" dirty="0" err="1" smtClean="0"/>
              <a:t>peanut</a:t>
            </a:r>
            <a:r>
              <a:rPr lang="es-AR" dirty="0" smtClean="0"/>
              <a:t> </a:t>
            </a:r>
            <a:r>
              <a:rPr lang="es-AR" dirty="0" err="1" smtClean="0"/>
              <a:t>butter</a:t>
            </a:r>
            <a:r>
              <a:rPr lang="es-AR" dirty="0" smtClean="0"/>
              <a:t>: 630.000 </a:t>
            </a:r>
            <a:r>
              <a:rPr lang="es-AR" dirty="0" err="1" smtClean="0"/>
              <a:t>dol</a:t>
            </a:r>
            <a:r>
              <a:rPr lang="es-AR" dirty="0" smtClean="0"/>
              <a:t> (8.630/</a:t>
            </a:r>
            <a:r>
              <a:rPr lang="es-AR" dirty="0" err="1" smtClean="0"/>
              <a:t>pers</a:t>
            </a:r>
            <a:r>
              <a:rPr lang="es-AR" dirty="0" smtClean="0"/>
              <a:t>)</a:t>
            </a:r>
          </a:p>
          <a:p>
            <a:r>
              <a:rPr lang="es-AR" dirty="0" smtClean="0"/>
              <a:t>Gasto anual por persona vs. línea de pobreza: 6.397/12.060 </a:t>
            </a:r>
            <a:r>
              <a:rPr lang="es-AR" dirty="0" err="1" smtClean="0"/>
              <a:t>dol</a:t>
            </a:r>
            <a:endParaRPr lang="es-AR" dirty="0"/>
          </a:p>
        </p:txBody>
      </p:sp>
    </p:spTree>
    <p:extLst>
      <p:ext uri="{BB962C8B-B14F-4D97-AF65-F5344CB8AC3E}">
        <p14:creationId xmlns:p14="http://schemas.microsoft.com/office/powerpoint/2010/main" val="2909202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473075"/>
          </a:xfrm>
        </p:spPr>
        <p:txBody>
          <a:bodyPr>
            <a:normAutofit/>
          </a:bodyPr>
          <a:lstStyle/>
          <a:p>
            <a:pPr algn="ctr"/>
            <a:r>
              <a:rPr lang="es-AR" sz="1600" dirty="0">
                <a:hlinkClick r:id="rId2"/>
              </a:rPr>
              <a:t>https://</a:t>
            </a:r>
            <a:r>
              <a:rPr lang="es-AR" sz="1600" dirty="0" smtClean="0">
                <a:hlinkClick r:id="rId2"/>
              </a:rPr>
              <a:t>www.sinpermiso.info/textos/elinor-ostrom-una-perfecta-desconocida</a:t>
            </a:r>
            <a:r>
              <a:rPr lang="es-AR" sz="1600" dirty="0" smtClean="0"/>
              <a:t> </a:t>
            </a:r>
            <a:endParaRPr lang="es-AR" sz="1600" dirty="0"/>
          </a:p>
        </p:txBody>
      </p:sp>
      <p:pic>
        <p:nvPicPr>
          <p:cNvPr id="4" name="Marcador de contenido 3"/>
          <p:cNvPicPr>
            <a:picLocks noGrp="1" noChangeAspect="1"/>
          </p:cNvPicPr>
          <p:nvPr>
            <p:ph idx="1"/>
          </p:nvPr>
        </p:nvPicPr>
        <p:blipFill>
          <a:blip r:embed="rId3"/>
          <a:stretch>
            <a:fillRect/>
          </a:stretch>
        </p:blipFill>
        <p:spPr>
          <a:xfrm>
            <a:off x="1558344" y="736600"/>
            <a:ext cx="8255358" cy="6324600"/>
          </a:xfrm>
          <a:prstGeom prst="rect">
            <a:avLst/>
          </a:prstGeom>
        </p:spPr>
      </p:pic>
    </p:spTree>
    <p:extLst>
      <p:ext uri="{BB962C8B-B14F-4D97-AF65-F5344CB8AC3E}">
        <p14:creationId xmlns:p14="http://schemas.microsoft.com/office/powerpoint/2010/main" val="1009844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1079" y="180303"/>
            <a:ext cx="10515600" cy="608863"/>
          </a:xfrm>
        </p:spPr>
        <p:txBody>
          <a:bodyPr>
            <a:normAutofit fontScale="90000"/>
          </a:bodyPr>
          <a:lstStyle/>
          <a:p>
            <a:pPr algn="ctr"/>
            <a:r>
              <a:rPr lang="es-AR" sz="2400" dirty="0" smtClean="0"/>
              <a:t>Condiciones para el éxito de los commons (referidas a la tabla anterior)</a:t>
            </a:r>
            <a:br>
              <a:rPr lang="es-AR" sz="2400" dirty="0" smtClean="0"/>
            </a:br>
            <a:r>
              <a:rPr lang="es-AR" sz="2000" b="1" dirty="0" smtClean="0"/>
              <a:t>NOTA</a:t>
            </a:r>
            <a:r>
              <a:rPr lang="es-AR" sz="2000" dirty="0" smtClean="0"/>
              <a:t>: </a:t>
            </a:r>
            <a:r>
              <a:rPr lang="es-AR" sz="2000" dirty="0" err="1" smtClean="0"/>
              <a:t>NR</a:t>
            </a:r>
            <a:r>
              <a:rPr lang="es-AR" sz="2000" dirty="0" smtClean="0"/>
              <a:t> significa “</a:t>
            </a:r>
            <a:r>
              <a:rPr lang="es-AR" sz="2000" dirty="0" err="1" smtClean="0"/>
              <a:t>not</a:t>
            </a:r>
            <a:r>
              <a:rPr lang="es-AR" sz="2000" dirty="0" smtClean="0"/>
              <a:t> </a:t>
            </a:r>
            <a:r>
              <a:rPr lang="es-AR" sz="2000" dirty="0" err="1" smtClean="0"/>
              <a:t>relevant</a:t>
            </a:r>
            <a:r>
              <a:rPr lang="es-AR" sz="2000" dirty="0" smtClean="0"/>
              <a:t>”, es decir, el criterio aludido no es importante </a:t>
            </a:r>
            <a:r>
              <a:rPr lang="es-AR" sz="2000" smtClean="0"/>
              <a:t>en ese </a:t>
            </a:r>
            <a:r>
              <a:rPr lang="es-AR" sz="2000" dirty="0" smtClean="0"/>
              <a:t>caso </a:t>
            </a:r>
            <a:endParaRPr lang="es-AR" sz="2000" dirty="0"/>
          </a:p>
        </p:txBody>
      </p:sp>
      <p:sp>
        <p:nvSpPr>
          <p:cNvPr id="3" name="Marcador de contenido 2"/>
          <p:cNvSpPr>
            <a:spLocks noGrp="1"/>
          </p:cNvSpPr>
          <p:nvPr>
            <p:ph idx="1"/>
          </p:nvPr>
        </p:nvSpPr>
        <p:spPr>
          <a:xfrm>
            <a:off x="722291" y="789166"/>
            <a:ext cx="10515600" cy="6068833"/>
          </a:xfrm>
        </p:spPr>
        <p:txBody>
          <a:bodyPr>
            <a:noAutofit/>
          </a:bodyPr>
          <a:lstStyle/>
          <a:p>
            <a:r>
              <a:rPr lang="es-AR" sz="1800" u="sng" dirty="0"/>
              <a:t>1. </a:t>
            </a:r>
            <a:r>
              <a:rPr lang="es-AR" sz="1800" u="sng" dirty="0" smtClean="0"/>
              <a:t>Límites definidos.</a:t>
            </a:r>
            <a:r>
              <a:rPr lang="es-AR" sz="1800" dirty="0"/>
              <a:t> </a:t>
            </a:r>
            <a:r>
              <a:rPr lang="es-AR" sz="1800" dirty="0" smtClean="0"/>
              <a:t> Las familias </a:t>
            </a:r>
            <a:r>
              <a:rPr lang="es-AR" sz="1800" dirty="0"/>
              <a:t>con derechos </a:t>
            </a:r>
            <a:r>
              <a:rPr lang="es-AR" sz="1800" dirty="0" smtClean="0"/>
              <a:t>a </a:t>
            </a:r>
            <a:r>
              <a:rPr lang="es-AR" sz="1800" dirty="0"/>
              <a:t>extraer </a:t>
            </a:r>
            <a:r>
              <a:rPr lang="es-AR" sz="1800" dirty="0" smtClean="0"/>
              <a:t>recursos </a:t>
            </a:r>
            <a:r>
              <a:rPr lang="es-AR" sz="1800" dirty="0"/>
              <a:t>del bien </a:t>
            </a:r>
            <a:r>
              <a:rPr lang="es-AR" sz="1800" dirty="0" smtClean="0"/>
              <a:t>común </a:t>
            </a:r>
            <a:r>
              <a:rPr lang="es-AR" sz="1800" dirty="0"/>
              <a:t>deben estar claramente </a:t>
            </a:r>
            <a:r>
              <a:rPr lang="es-AR" sz="1800" dirty="0" smtClean="0"/>
              <a:t>definidas</a:t>
            </a:r>
            <a:r>
              <a:rPr lang="es-AR" sz="1800" dirty="0"/>
              <a:t>, al igual que los </a:t>
            </a:r>
            <a:r>
              <a:rPr lang="es-AR" sz="1800" dirty="0" smtClean="0"/>
              <a:t>límites </a:t>
            </a:r>
            <a:r>
              <a:rPr lang="es-AR" sz="1800" dirty="0"/>
              <a:t>del recurso. No hay libre acceso. No </a:t>
            </a:r>
            <a:r>
              <a:rPr lang="es-AR" sz="1800" dirty="0" smtClean="0"/>
              <a:t>sobrepasar la </a:t>
            </a:r>
            <a:r>
              <a:rPr lang="es-AR" sz="1800" dirty="0"/>
              <a:t>capacidad de carga</a:t>
            </a:r>
            <a:r>
              <a:rPr lang="es-AR" sz="1800" dirty="0" smtClean="0"/>
              <a:t>.</a:t>
            </a:r>
          </a:p>
          <a:p>
            <a:r>
              <a:rPr lang="es-AR" sz="1800" u="sng" dirty="0" smtClean="0"/>
              <a:t>2. Coherencia entre las reglas de apropiación y provisión de recursos con las condiciones locales.</a:t>
            </a:r>
            <a:r>
              <a:rPr lang="es-AR" sz="1800" dirty="0" smtClean="0"/>
              <a:t>  Las reglas de apropiación que restringen el tiempo, el lugar, la tecnología, la cantidad de unidades de recurso a extraer y el manejo del dinero se deben relacionar con las condiciones locales. </a:t>
            </a:r>
          </a:p>
          <a:p>
            <a:r>
              <a:rPr lang="es-AR" sz="1800" u="sng" dirty="0" smtClean="0"/>
              <a:t>3</a:t>
            </a:r>
            <a:r>
              <a:rPr lang="es-AR" sz="1800" u="sng" dirty="0"/>
              <a:t>. Arreglos de </a:t>
            </a:r>
            <a:r>
              <a:rPr lang="es-AR" sz="1800" u="sng" dirty="0" smtClean="0"/>
              <a:t>elección colectiva.</a:t>
            </a:r>
            <a:r>
              <a:rPr lang="es-AR" sz="1800" dirty="0"/>
              <a:t> </a:t>
            </a:r>
            <a:r>
              <a:rPr lang="es-AR" sz="1800" dirty="0" smtClean="0"/>
              <a:t> La mayoría </a:t>
            </a:r>
            <a:r>
              <a:rPr lang="es-AR" sz="1800" dirty="0"/>
              <a:t>de los individuos afectados por las reglas operativas </a:t>
            </a:r>
            <a:r>
              <a:rPr lang="es-AR" sz="1800" dirty="0" smtClean="0"/>
              <a:t>deberían poder </a:t>
            </a:r>
            <a:r>
              <a:rPr lang="es-AR" sz="1800" dirty="0"/>
              <a:t>participar en su </a:t>
            </a:r>
            <a:r>
              <a:rPr lang="es-AR" sz="1800" dirty="0" smtClean="0"/>
              <a:t>modificación. </a:t>
            </a:r>
            <a:r>
              <a:rPr lang="es-AR" sz="1800" dirty="0"/>
              <a:t>Debe funcionar la </a:t>
            </a:r>
            <a:r>
              <a:rPr lang="es-AR" sz="1800" dirty="0" smtClean="0"/>
              <a:t>autoorganización</a:t>
            </a:r>
            <a:r>
              <a:rPr lang="es-AR" sz="1800" dirty="0"/>
              <a:t>.</a:t>
            </a:r>
          </a:p>
          <a:p>
            <a:r>
              <a:rPr lang="es-AR" sz="1800" u="sng" dirty="0"/>
              <a:t>4. </a:t>
            </a:r>
            <a:r>
              <a:rPr lang="es-AR" sz="1800" u="sng" dirty="0" smtClean="0"/>
              <a:t>Supervisión.</a:t>
            </a:r>
            <a:r>
              <a:rPr lang="es-AR" sz="1800" dirty="0"/>
              <a:t> </a:t>
            </a:r>
            <a:r>
              <a:rPr lang="es-AR" sz="1800" dirty="0" smtClean="0"/>
              <a:t> Los </a:t>
            </a:r>
            <a:r>
              <a:rPr lang="es-AR" sz="1800" dirty="0"/>
              <a:t>supervisores que vigilan de manera activa las condiciones de los recursos de uso </a:t>
            </a:r>
            <a:r>
              <a:rPr lang="es-AR" sz="1800" dirty="0" smtClean="0"/>
              <a:t>común </a:t>
            </a:r>
            <a:r>
              <a:rPr lang="es-AR" sz="1800" dirty="0"/>
              <a:t>y el comportamiento de los usuarios, son responsables ante ellos o bien son ellos mismos usuarios. Si no existiesen </a:t>
            </a:r>
            <a:r>
              <a:rPr lang="es-AR" sz="1800" dirty="0" smtClean="0"/>
              <a:t>estas </a:t>
            </a:r>
            <a:r>
              <a:rPr lang="es-AR" sz="1800" dirty="0"/>
              <a:t>instancias de </a:t>
            </a:r>
            <a:r>
              <a:rPr lang="es-AR" sz="1800" dirty="0" smtClean="0"/>
              <a:t>supervisión los “parásitos” y </a:t>
            </a:r>
            <a:r>
              <a:rPr lang="es-AR" sz="1800" dirty="0"/>
              <a:t>los oportunistas </a:t>
            </a:r>
            <a:r>
              <a:rPr lang="es-AR" sz="1800" dirty="0" smtClean="0"/>
              <a:t>terminarían </a:t>
            </a:r>
            <a:r>
              <a:rPr lang="es-AR" sz="1800" dirty="0"/>
              <a:t>con el bien </a:t>
            </a:r>
            <a:r>
              <a:rPr lang="es-AR" sz="1800" dirty="0" smtClean="0"/>
              <a:t>común.</a:t>
            </a:r>
            <a:endParaRPr lang="es-AR" sz="1800" dirty="0"/>
          </a:p>
          <a:p>
            <a:r>
              <a:rPr lang="es-AR" sz="1800" u="sng" dirty="0"/>
              <a:t>5. Sanciones </a:t>
            </a:r>
            <a:r>
              <a:rPr lang="es-AR" sz="1800" u="sng" dirty="0" smtClean="0"/>
              <a:t>graduadas.</a:t>
            </a:r>
            <a:r>
              <a:rPr lang="es-AR" sz="1800" dirty="0"/>
              <a:t> </a:t>
            </a:r>
            <a:r>
              <a:rPr lang="es-AR" sz="1800" dirty="0" smtClean="0"/>
              <a:t> Los </a:t>
            </a:r>
            <a:r>
              <a:rPr lang="es-AR" sz="1800" dirty="0"/>
              <a:t>usuarios que violan las reglas operativas deben recibir sanciones graduadas (dependiendo de la gravedad y del contexto de la </a:t>
            </a:r>
            <a:r>
              <a:rPr lang="es-AR" sz="1800" dirty="0" smtClean="0"/>
              <a:t>infracción) </a:t>
            </a:r>
            <a:r>
              <a:rPr lang="es-AR" sz="1800" dirty="0"/>
              <a:t>por parte de otros </a:t>
            </a:r>
            <a:r>
              <a:rPr lang="es-AR" sz="1800" dirty="0" smtClean="0"/>
              <a:t>usuarios. No a la impunidad</a:t>
            </a:r>
            <a:r>
              <a:rPr lang="es-AR" sz="1800" dirty="0"/>
              <a:t>.</a:t>
            </a:r>
          </a:p>
          <a:p>
            <a:r>
              <a:rPr lang="es-AR" sz="1800" u="sng" dirty="0"/>
              <a:t>6. Mecanismos para la </a:t>
            </a:r>
            <a:r>
              <a:rPr lang="es-AR" sz="1800" u="sng" dirty="0" smtClean="0"/>
              <a:t>resolución </a:t>
            </a:r>
            <a:r>
              <a:rPr lang="es-AR" sz="1800" u="sng" dirty="0"/>
              <a:t>de </a:t>
            </a:r>
            <a:r>
              <a:rPr lang="es-AR" sz="1800" u="sng" dirty="0" smtClean="0"/>
              <a:t>conflictos.</a:t>
            </a:r>
            <a:r>
              <a:rPr lang="es-AR" sz="1800" dirty="0"/>
              <a:t> </a:t>
            </a:r>
            <a:r>
              <a:rPr lang="es-AR" sz="1800" dirty="0" smtClean="0"/>
              <a:t> Los </a:t>
            </a:r>
            <a:r>
              <a:rPr lang="es-AR" sz="1800" dirty="0"/>
              <a:t>usuarios </a:t>
            </a:r>
            <a:r>
              <a:rPr lang="es-AR" sz="1800" dirty="0" smtClean="0"/>
              <a:t>han </a:t>
            </a:r>
            <a:r>
              <a:rPr lang="es-AR" sz="1800" dirty="0"/>
              <a:t>de tener acceso </a:t>
            </a:r>
            <a:r>
              <a:rPr lang="es-AR" sz="1800" dirty="0" smtClean="0"/>
              <a:t>rápido </a:t>
            </a:r>
            <a:r>
              <a:rPr lang="es-AR" sz="1800" dirty="0"/>
              <a:t>a instancias locales para resolver conflictos entre los usuarios, o entre </a:t>
            </a:r>
            <a:r>
              <a:rPr lang="es-AR" sz="1800" dirty="0" smtClean="0"/>
              <a:t>éstos </a:t>
            </a:r>
            <a:r>
              <a:rPr lang="es-AR" sz="1800" dirty="0"/>
              <a:t>y los funcionarios, a bajo </a:t>
            </a:r>
            <a:r>
              <a:rPr lang="es-AR" sz="1800" dirty="0" smtClean="0"/>
              <a:t>costo.</a:t>
            </a:r>
            <a:endParaRPr lang="es-AR" sz="1800" dirty="0"/>
          </a:p>
          <a:p>
            <a:r>
              <a:rPr lang="es-AR" sz="1800" u="sng" dirty="0" smtClean="0"/>
              <a:t>7</a:t>
            </a:r>
            <a:r>
              <a:rPr lang="es-AR" sz="1800" u="sng" dirty="0"/>
              <a:t>. Reconocimiento </a:t>
            </a:r>
            <a:r>
              <a:rPr lang="es-AR" sz="1800" u="sng" dirty="0" err="1"/>
              <a:t>mínimo</a:t>
            </a:r>
            <a:r>
              <a:rPr lang="es-AR" sz="1800" u="sng" dirty="0"/>
              <a:t> de derechos de </a:t>
            </a:r>
            <a:r>
              <a:rPr lang="es-AR" sz="1800" u="sng" dirty="0" smtClean="0"/>
              <a:t>organización.</a:t>
            </a:r>
            <a:r>
              <a:rPr lang="es-AR" sz="1800" dirty="0"/>
              <a:t> </a:t>
            </a:r>
            <a:r>
              <a:rPr lang="es-AR" sz="1800" dirty="0" smtClean="0"/>
              <a:t> Los </a:t>
            </a:r>
            <a:r>
              <a:rPr lang="es-AR" sz="1800" dirty="0"/>
              <a:t>derechos de los usuarios a construir sus propias instituciones no deben estar cuestionados por autoridades gubernamentales </a:t>
            </a:r>
            <a:r>
              <a:rPr lang="es-AR" sz="1800" dirty="0" smtClean="0"/>
              <a:t>ni leyes externas</a:t>
            </a:r>
            <a:r>
              <a:rPr lang="es-AR" sz="1800" dirty="0"/>
              <a:t>. </a:t>
            </a:r>
          </a:p>
          <a:p>
            <a:r>
              <a:rPr lang="es-AR" sz="1800" u="sng" dirty="0"/>
              <a:t>8. Entidades </a:t>
            </a:r>
            <a:r>
              <a:rPr lang="es-AR" sz="1800" u="sng" dirty="0" smtClean="0"/>
              <a:t>anidadas.</a:t>
            </a:r>
            <a:r>
              <a:rPr lang="es-AR" sz="1800" dirty="0"/>
              <a:t> </a:t>
            </a:r>
            <a:r>
              <a:rPr lang="es-AR" sz="1800" dirty="0" smtClean="0"/>
              <a:t> Las </a:t>
            </a:r>
            <a:r>
              <a:rPr lang="es-AR" sz="1800" dirty="0"/>
              <a:t>actividades de </a:t>
            </a:r>
            <a:r>
              <a:rPr lang="es-AR" sz="1800" dirty="0" smtClean="0"/>
              <a:t>apropiación, provisión, supervisión, aplicación </a:t>
            </a:r>
            <a:r>
              <a:rPr lang="es-AR" sz="1800" dirty="0"/>
              <a:t>de las normas, </a:t>
            </a:r>
            <a:r>
              <a:rPr lang="es-AR" sz="1800" dirty="0" smtClean="0"/>
              <a:t>resolución </a:t>
            </a:r>
            <a:r>
              <a:rPr lang="es-AR" sz="1800" dirty="0"/>
              <a:t>de conflictos y </a:t>
            </a:r>
            <a:r>
              <a:rPr lang="es-AR" sz="1800" dirty="0" smtClean="0"/>
              <a:t>gestión </a:t>
            </a:r>
            <a:r>
              <a:rPr lang="es-AR" sz="1800" dirty="0"/>
              <a:t>se deben organizar en </a:t>
            </a:r>
            <a:r>
              <a:rPr lang="es-AR" sz="1800" dirty="0" smtClean="0"/>
              <a:t>múltiples </a:t>
            </a:r>
            <a:r>
              <a:rPr lang="es-AR" sz="1800" dirty="0"/>
              <a:t>niveles de entidades (por ejemplo, </a:t>
            </a:r>
            <a:r>
              <a:rPr lang="es-AR" sz="1800" dirty="0" smtClean="0"/>
              <a:t>federaciones de primer y segundo grado, etc.)</a:t>
            </a:r>
            <a:endParaRPr lang="es-AR" sz="1800" dirty="0"/>
          </a:p>
        </p:txBody>
      </p:sp>
    </p:spTree>
    <p:extLst>
      <p:ext uri="{BB962C8B-B14F-4D97-AF65-F5344CB8AC3E}">
        <p14:creationId xmlns:p14="http://schemas.microsoft.com/office/powerpoint/2010/main" val="288685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828675"/>
          </a:xfrm>
        </p:spPr>
        <p:txBody>
          <a:bodyPr/>
          <a:lstStyle/>
          <a:p>
            <a:pPr algn="ctr"/>
            <a:r>
              <a:rPr lang="es-AR" dirty="0" smtClean="0"/>
              <a:t>Recursos materiales, legales y financieros</a:t>
            </a:r>
            <a:endParaRPr lang="es-AR" dirty="0"/>
          </a:p>
        </p:txBody>
      </p:sp>
      <p:sp>
        <p:nvSpPr>
          <p:cNvPr id="3" name="Marcador de contenido 2"/>
          <p:cNvSpPr>
            <a:spLocks noGrp="1"/>
          </p:cNvSpPr>
          <p:nvPr>
            <p:ph idx="1"/>
          </p:nvPr>
        </p:nvSpPr>
        <p:spPr>
          <a:xfrm>
            <a:off x="838200" y="1193801"/>
            <a:ext cx="10515600" cy="5413476"/>
          </a:xfrm>
        </p:spPr>
        <p:txBody>
          <a:bodyPr>
            <a:normAutofit fontScale="92500" lnSpcReduction="20000"/>
          </a:bodyPr>
          <a:lstStyle/>
          <a:p>
            <a:r>
              <a:rPr lang="es-AR" dirty="0" smtClean="0"/>
              <a:t>Programas estatales (Ley 27.188 de Agricultura Familiar – Banco de Tierras</a:t>
            </a:r>
            <a:r>
              <a:rPr lang="es-AR" dirty="0" smtClean="0"/>
              <a:t>; Ley 26.277 de Promoción del Microcrédito; </a:t>
            </a:r>
            <a:r>
              <a:rPr lang="es-AR" dirty="0" err="1" smtClean="0"/>
              <a:t>PROTAAL</a:t>
            </a:r>
            <a:r>
              <a:rPr lang="es-AR" dirty="0" smtClean="0"/>
              <a:t> (</a:t>
            </a:r>
            <a:r>
              <a:rPr lang="es-AR" dirty="0" err="1" smtClean="0"/>
              <a:t>Min.Agr.Nac</a:t>
            </a:r>
            <a:r>
              <a:rPr lang="es-AR" dirty="0" smtClean="0"/>
              <a:t>.); Proyecto de Ley Marcha al Campo –</a:t>
            </a:r>
            <a:r>
              <a:rPr lang="es-AR" dirty="0" err="1" smtClean="0"/>
              <a:t>Dip</a:t>
            </a:r>
            <a:r>
              <a:rPr lang="es-AR" dirty="0" smtClean="0"/>
              <a:t>. </a:t>
            </a:r>
            <a:r>
              <a:rPr lang="es-AR" dirty="0" err="1" smtClean="0"/>
              <a:t>M.Rosa</a:t>
            </a:r>
            <a:r>
              <a:rPr lang="es-AR" dirty="0" smtClean="0"/>
              <a:t> Martínez-; figura de </a:t>
            </a:r>
            <a:r>
              <a:rPr lang="es-AR" dirty="0" smtClean="0"/>
              <a:t>la Propiedad </a:t>
            </a:r>
            <a:r>
              <a:rPr lang="es-AR" dirty="0" smtClean="0"/>
              <a:t>Comunitaria Indígena, </a:t>
            </a:r>
            <a:r>
              <a:rPr lang="es-AR" dirty="0" smtClean="0"/>
              <a:t>en la </a:t>
            </a:r>
            <a:r>
              <a:rPr lang="es-AR" smtClean="0"/>
              <a:t>Constitución Nacional </a:t>
            </a:r>
            <a:r>
              <a:rPr lang="es-AR" dirty="0" smtClean="0"/>
              <a:t>de </a:t>
            </a:r>
            <a:r>
              <a:rPr lang="es-AR" dirty="0" smtClean="0"/>
              <a:t>1994.</a:t>
            </a:r>
            <a:endParaRPr lang="es-AR" dirty="0" smtClean="0"/>
          </a:p>
          <a:p>
            <a:r>
              <a:rPr lang="es-AR" dirty="0" smtClean="0"/>
              <a:t>Tierras fiscales (muchas s/dichos recientes del </a:t>
            </a:r>
            <a:r>
              <a:rPr lang="es-AR" b="1" i="1" u="sng" dirty="0" smtClean="0"/>
              <a:t>Presidente Fernández</a:t>
            </a:r>
            <a:r>
              <a:rPr lang="es-AR" dirty="0" smtClean="0"/>
              <a:t>; 12 millones de ha en Argentina s/Marcha al Campo</a:t>
            </a:r>
            <a:r>
              <a:rPr lang="es-AR" dirty="0"/>
              <a:t>) </a:t>
            </a:r>
            <a:r>
              <a:rPr lang="es-AR" sz="2400" dirty="0" smtClean="0"/>
              <a:t>«las </a:t>
            </a:r>
            <a:r>
              <a:rPr lang="es-AR" sz="2400" dirty="0"/>
              <a:t>tierras </a:t>
            </a:r>
            <a:r>
              <a:rPr lang="es-AR" sz="2400" dirty="0" smtClean="0"/>
              <a:t>fiscales </a:t>
            </a:r>
            <a:r>
              <a:rPr lang="es-AR" sz="2400" dirty="0"/>
              <a:t>que sobran tienen que ser para “quienes quieran trabajarlas” y no para “construir edificios</a:t>
            </a:r>
            <a:r>
              <a:rPr lang="es-AR" sz="2400" dirty="0" smtClean="0"/>
              <a:t>”; </a:t>
            </a:r>
            <a:r>
              <a:rPr lang="es-AR" sz="2400" dirty="0"/>
              <a:t>para “desarrollar la producción alimentaria en cada región del país” y que la gente pueda vivir donde nació con los mismos servicios que lo haría en la capital, porque “este modelo de país </a:t>
            </a:r>
            <a:r>
              <a:rPr lang="es-AR" sz="2400" b="1" u="sng" dirty="0">
                <a:solidFill>
                  <a:srgbClr val="FF0000"/>
                </a:solidFill>
              </a:rPr>
              <a:t>está vencido y hay que </a:t>
            </a:r>
            <a:r>
              <a:rPr lang="es-AR" sz="2400" b="1" u="sng" dirty="0" smtClean="0">
                <a:solidFill>
                  <a:srgbClr val="FF0000"/>
                </a:solidFill>
              </a:rPr>
              <a:t>cambiarlo</a:t>
            </a:r>
            <a:r>
              <a:rPr lang="es-AR" sz="2400" dirty="0" smtClean="0"/>
              <a:t>”». </a:t>
            </a:r>
            <a:r>
              <a:rPr lang="es-AR" sz="2600" b="1" u="sng" dirty="0" smtClean="0">
                <a:solidFill>
                  <a:srgbClr val="00B050"/>
                </a:solidFill>
              </a:rPr>
              <a:t>La Voz </a:t>
            </a:r>
            <a:r>
              <a:rPr lang="es-AR" sz="2600" b="1" u="sng" dirty="0">
                <a:solidFill>
                  <a:srgbClr val="00B050"/>
                </a:solidFill>
              </a:rPr>
              <a:t>del Pueblo 10|11|20 20:45 hs.</a:t>
            </a:r>
            <a:endParaRPr lang="es-AR" sz="2600" b="1" u="sng" dirty="0" smtClean="0">
              <a:solidFill>
                <a:srgbClr val="00B050"/>
              </a:solidFill>
            </a:endParaRPr>
          </a:p>
          <a:p>
            <a:r>
              <a:rPr lang="es-AR" dirty="0" smtClean="0"/>
              <a:t>Donaciones y similares: Pueblo </a:t>
            </a:r>
            <a:r>
              <a:rPr lang="es-AR" dirty="0" err="1" smtClean="0"/>
              <a:t>Mampa</a:t>
            </a:r>
            <a:r>
              <a:rPr lang="es-AR" dirty="0" smtClean="0"/>
              <a:t> (Villa María), ASSEFA (India),…</a:t>
            </a:r>
          </a:p>
          <a:p>
            <a:r>
              <a:rPr lang="es-AR" dirty="0" smtClean="0"/>
              <a:t>Créditos a largo plazo, públicos o privados, para la adquisición de tierras con estos propósitos (a gestionar, como el Procrear y similares)</a:t>
            </a:r>
          </a:p>
          <a:p>
            <a:r>
              <a:rPr lang="es-AR" dirty="0" smtClean="0"/>
              <a:t>Fondos cooperativos (IMFC, Fundación Credicoop, ACA, </a:t>
            </a:r>
            <a:r>
              <a:rPr lang="es-AR" dirty="0" err="1" smtClean="0"/>
              <a:t>Fed.Agr</a:t>
            </a:r>
            <a:r>
              <a:rPr lang="es-AR" dirty="0" smtClean="0"/>
              <a:t>.)</a:t>
            </a:r>
          </a:p>
          <a:p>
            <a:r>
              <a:rPr lang="es-AR" dirty="0" smtClean="0"/>
              <a:t>Organizaciones internacionales (Comunidad Europea en el caso </a:t>
            </a:r>
            <a:r>
              <a:rPr lang="es-AR" dirty="0" err="1" smtClean="0"/>
              <a:t>Cauqueva</a:t>
            </a:r>
            <a:r>
              <a:rPr lang="es-AR" dirty="0" smtClean="0"/>
              <a:t>)</a:t>
            </a:r>
          </a:p>
          <a:p>
            <a:r>
              <a:rPr lang="es-AR" dirty="0" smtClean="0"/>
              <a:t>Recuperación de pueblos abandonados (~800 en riesgo </a:t>
            </a:r>
            <a:r>
              <a:rPr lang="es-AR" dirty="0"/>
              <a:t>de </a:t>
            </a:r>
            <a:r>
              <a:rPr lang="es-AR" dirty="0" smtClean="0"/>
              <a:t>extinción, 2017</a:t>
            </a:r>
            <a:r>
              <a:rPr lang="es-AR" dirty="0"/>
              <a:t>) </a:t>
            </a:r>
            <a:r>
              <a:rPr lang="es-AR" sz="1700" dirty="0">
                <a:hlinkClick r:id="rId2"/>
              </a:rPr>
              <a:t>https://www.lanacion.com.ar/sociedad/pueblos-fantasma-la-argentina-que-desaparece-nid1992347</a:t>
            </a:r>
            <a:r>
              <a:rPr lang="es-AR" sz="1700" dirty="0" smtClean="0">
                <a:hlinkClick r:id="rId2"/>
              </a:rPr>
              <a:t>/</a:t>
            </a:r>
            <a:r>
              <a:rPr lang="es-AR" sz="1700" dirty="0" smtClean="0"/>
              <a:t> </a:t>
            </a:r>
            <a:endParaRPr lang="es-AR" sz="1700" dirty="0"/>
          </a:p>
        </p:txBody>
      </p:sp>
    </p:spTree>
    <p:extLst>
      <p:ext uri="{BB962C8B-B14F-4D97-AF65-F5344CB8AC3E}">
        <p14:creationId xmlns:p14="http://schemas.microsoft.com/office/powerpoint/2010/main" val="81133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93775"/>
          </a:xfrm>
        </p:spPr>
        <p:txBody>
          <a:bodyPr>
            <a:normAutofit fontScale="90000"/>
          </a:bodyPr>
          <a:lstStyle/>
          <a:p>
            <a:pPr algn="ctr"/>
            <a:r>
              <a:rPr lang="es-AR" dirty="0" smtClean="0"/>
              <a:t>Tecnologías Apropiadas</a:t>
            </a:r>
            <a:br>
              <a:rPr lang="es-AR" dirty="0" smtClean="0"/>
            </a:br>
            <a:r>
              <a:rPr lang="es-AR" sz="3100" dirty="0" smtClean="0"/>
              <a:t>(viejas y nuevas)</a:t>
            </a:r>
            <a:endParaRPr lang="es-AR" sz="3100" dirty="0"/>
          </a:p>
        </p:txBody>
      </p:sp>
      <p:sp>
        <p:nvSpPr>
          <p:cNvPr id="3" name="Marcador de contenido 2"/>
          <p:cNvSpPr>
            <a:spLocks noGrp="1"/>
          </p:cNvSpPr>
          <p:nvPr>
            <p:ph idx="1"/>
          </p:nvPr>
        </p:nvSpPr>
        <p:spPr>
          <a:xfrm>
            <a:off x="838200" y="1498600"/>
            <a:ext cx="10515600" cy="4678363"/>
          </a:xfrm>
        </p:spPr>
        <p:txBody>
          <a:bodyPr>
            <a:normAutofit fontScale="92500" lnSpcReduction="20000"/>
          </a:bodyPr>
          <a:lstStyle/>
          <a:p>
            <a:r>
              <a:rPr lang="es-AR" dirty="0" smtClean="0"/>
              <a:t>Actividades industriales en pequeña escala: metalurgia, mueblería, etc.</a:t>
            </a:r>
          </a:p>
          <a:p>
            <a:r>
              <a:rPr lang="es-AR" dirty="0" smtClean="0"/>
              <a:t>Viviendas rurales: método constructivo, energías renovables, baño seco</a:t>
            </a:r>
          </a:p>
          <a:p>
            <a:r>
              <a:rPr lang="es-AR" dirty="0" smtClean="0"/>
              <a:t>Agroecología: fertilizantes propios, control natural de plagas</a:t>
            </a:r>
          </a:p>
          <a:p>
            <a:r>
              <a:rPr lang="es-AR" dirty="0" smtClean="0"/>
              <a:t>Semillas criollas y orgánicas propias</a:t>
            </a:r>
          </a:p>
          <a:p>
            <a:r>
              <a:rPr lang="es-AR" dirty="0" smtClean="0"/>
              <a:t>Técnicas especiales de producción: riego, secado y conservación de frutas y verduras, destilación, prensado, molienda, centrifugación</a:t>
            </a:r>
          </a:p>
          <a:p>
            <a:r>
              <a:rPr lang="es-AR" dirty="0" smtClean="0"/>
              <a:t>Energía para la producción: biomasa, biodiesel, turbinas hidráulicas</a:t>
            </a:r>
          </a:p>
          <a:p>
            <a:r>
              <a:rPr lang="es-AR" dirty="0" smtClean="0"/>
              <a:t>Animales de trabajo, de paseo y de tiro</a:t>
            </a:r>
          </a:p>
          <a:p>
            <a:r>
              <a:rPr lang="es-AR" dirty="0" smtClean="0"/>
              <a:t>Recuperación de oficios: herrero, carrero, carpintero, quesero, esquilador…</a:t>
            </a:r>
          </a:p>
          <a:p>
            <a:r>
              <a:rPr lang="es-AR" dirty="0" smtClean="0"/>
              <a:t>Transporte </a:t>
            </a:r>
            <a:r>
              <a:rPr lang="es-AR" smtClean="0"/>
              <a:t>y comercio </a:t>
            </a:r>
            <a:r>
              <a:rPr lang="es-AR" dirty="0" smtClean="0"/>
              <a:t>(área en déficit, incluye el transporte de alimentos) </a:t>
            </a:r>
          </a:p>
          <a:p>
            <a:r>
              <a:rPr lang="es-AR" dirty="0" smtClean="0"/>
              <a:t>Comunicaciones (gran avance en internet, telefonía, etc.)</a:t>
            </a:r>
            <a:endParaRPr lang="es-AR" dirty="0"/>
          </a:p>
        </p:txBody>
      </p:sp>
    </p:spTree>
    <p:extLst>
      <p:ext uri="{BB962C8B-B14F-4D97-AF65-F5344CB8AC3E}">
        <p14:creationId xmlns:p14="http://schemas.microsoft.com/office/powerpoint/2010/main" val="2732430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1393"/>
            <a:ext cx="10515600" cy="1325563"/>
          </a:xfrm>
        </p:spPr>
        <p:txBody>
          <a:bodyPr/>
          <a:lstStyle/>
          <a:p>
            <a:pPr algn="ctr"/>
            <a:r>
              <a:rPr lang="es-AR" dirty="0" smtClean="0"/>
              <a:t>PANDEMIA</a:t>
            </a:r>
            <a:endParaRPr lang="es-AR" dirty="0"/>
          </a:p>
        </p:txBody>
      </p:sp>
      <p:sp>
        <p:nvSpPr>
          <p:cNvPr id="3" name="Marcador de contenido 2"/>
          <p:cNvSpPr>
            <a:spLocks noGrp="1"/>
          </p:cNvSpPr>
          <p:nvPr>
            <p:ph idx="1"/>
          </p:nvPr>
        </p:nvSpPr>
        <p:spPr>
          <a:xfrm>
            <a:off x="838200" y="1107582"/>
            <a:ext cx="10515600" cy="5293217"/>
          </a:xfrm>
        </p:spPr>
        <p:txBody>
          <a:bodyPr>
            <a:normAutofit lnSpcReduction="10000"/>
          </a:bodyPr>
          <a:lstStyle/>
          <a:p>
            <a:pPr marL="0" indent="0">
              <a:buNone/>
            </a:pPr>
            <a:r>
              <a:rPr lang="es-AR" dirty="0" smtClean="0"/>
              <a:t>	“</a:t>
            </a:r>
            <a:r>
              <a:rPr lang="es-AR" dirty="0"/>
              <a:t>Producto de la crisis provocada por la pandemia del COVID-19, la población en condiciones de pobreza extrema en América Latina y el Caribe podría llegar a 83,4 millones de personas en 2020, lo que implicaría un alza significativa en los niveles de hambre, debido a la dificultad que enfrentarán dichas personas para acceder a los alimentos, señalaron hoy la Comisión Económica para América Latina y el Caribe (CEPAL) y la Organización de las Naciones Unidas para la Alimentación y la Agricultura (FAO).” </a:t>
            </a:r>
            <a:endParaRPr lang="es-AR" dirty="0" smtClean="0"/>
          </a:p>
          <a:p>
            <a:pPr marL="0" indent="0">
              <a:buNone/>
            </a:pPr>
            <a:r>
              <a:rPr lang="es-AR" dirty="0"/>
              <a:t>	</a:t>
            </a:r>
            <a:r>
              <a:rPr lang="es-AR" dirty="0" smtClean="0"/>
              <a:t>Entre </a:t>
            </a:r>
            <a:r>
              <a:rPr lang="es-AR" dirty="0"/>
              <a:t>las medidas propuestas por estos organismos internacionales para paliar la situación destacamos: “Expandir y garantizar el funcionamiento de los programas de apoyo a la producción de autoconsumo</a:t>
            </a:r>
            <a:r>
              <a:rPr lang="es-AR" dirty="0" smtClean="0"/>
              <a:t>.”</a:t>
            </a:r>
          </a:p>
          <a:p>
            <a:pPr marL="0" indent="0">
              <a:buNone/>
            </a:pPr>
            <a:r>
              <a:rPr lang="es-AR" dirty="0"/>
              <a:t>	</a:t>
            </a:r>
            <a:r>
              <a:rPr lang="es-AR" b="1" i="1" dirty="0" smtClean="0">
                <a:solidFill>
                  <a:srgbClr val="FF0000"/>
                </a:solidFill>
              </a:rPr>
              <a:t>¿Y para los ancianos, grupo más afectado por la pandemia?</a:t>
            </a:r>
            <a:endParaRPr lang="es-AR" b="1" i="1" dirty="0">
              <a:solidFill>
                <a:srgbClr val="FF0000"/>
              </a:solidFill>
            </a:endParaRPr>
          </a:p>
        </p:txBody>
      </p:sp>
    </p:spTree>
    <p:extLst>
      <p:ext uri="{BB962C8B-B14F-4D97-AF65-F5344CB8AC3E}">
        <p14:creationId xmlns:p14="http://schemas.microsoft.com/office/powerpoint/2010/main" val="34441633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Algunos pasos a dar</a:t>
            </a:r>
            <a:endParaRPr lang="es-AR" dirty="0"/>
          </a:p>
        </p:txBody>
      </p:sp>
      <p:sp>
        <p:nvSpPr>
          <p:cNvPr id="3" name="Marcador de contenido 2"/>
          <p:cNvSpPr>
            <a:spLocks noGrp="1"/>
          </p:cNvSpPr>
          <p:nvPr>
            <p:ph idx="1"/>
          </p:nvPr>
        </p:nvSpPr>
        <p:spPr>
          <a:xfrm>
            <a:off x="838200" y="1600200"/>
            <a:ext cx="10515600" cy="4576763"/>
          </a:xfrm>
        </p:spPr>
        <p:txBody>
          <a:bodyPr>
            <a:normAutofit fontScale="92500" lnSpcReduction="10000"/>
          </a:bodyPr>
          <a:lstStyle/>
          <a:p>
            <a:r>
              <a:rPr lang="es-AR" dirty="0" smtClean="0"/>
              <a:t>Convencimiento propio: estudio, reflexión, debate.</a:t>
            </a:r>
          </a:p>
          <a:p>
            <a:r>
              <a:rPr lang="es-AR" dirty="0" smtClean="0"/>
              <a:t>Formar equipos de trabajo entre personas que compartan las ideas.</a:t>
            </a:r>
          </a:p>
          <a:p>
            <a:r>
              <a:rPr lang="es-AR" dirty="0" smtClean="0"/>
              <a:t>Dejar de esperar cambios “desde arriba”.  Buscar abajo y al costado.</a:t>
            </a:r>
          </a:p>
          <a:p>
            <a:r>
              <a:rPr lang="es-AR" dirty="0" smtClean="0"/>
              <a:t>Compartir vivencias. Pulir ideas en conjunto. Comunicación real.</a:t>
            </a:r>
          </a:p>
          <a:p>
            <a:r>
              <a:rPr lang="es-AR" dirty="0" smtClean="0"/>
              <a:t>Buscar alianzas con organizaciones afines y desechar caminos trillados.</a:t>
            </a:r>
          </a:p>
          <a:p>
            <a:r>
              <a:rPr lang="es-AR" dirty="0" smtClean="0"/>
              <a:t>Detectar lugares y gente apropiada para realizar estos proyectos rurales. </a:t>
            </a:r>
          </a:p>
          <a:p>
            <a:r>
              <a:rPr lang="es-AR" dirty="0"/>
              <a:t>Educación participativa </a:t>
            </a:r>
            <a:r>
              <a:rPr lang="es-AR" dirty="0" smtClean="0"/>
              <a:t>cooperativista. Proyectar cada caso con la gente. </a:t>
            </a:r>
          </a:p>
          <a:p>
            <a:r>
              <a:rPr lang="es-AR" dirty="0" smtClean="0"/>
              <a:t>Hacer realidad varios casos piloto para ofrecer datos concretos.</a:t>
            </a:r>
          </a:p>
          <a:p>
            <a:r>
              <a:rPr lang="es-AR" dirty="0" smtClean="0"/>
              <a:t>Estudiarlos profundamente y extraer enseñanzas; involucrarse.</a:t>
            </a:r>
          </a:p>
          <a:p>
            <a:r>
              <a:rPr lang="es-AR" dirty="0" smtClean="0"/>
              <a:t>Mejorar, replicar, mejorar.</a:t>
            </a:r>
            <a:endParaRPr lang="es-AR" dirty="0"/>
          </a:p>
        </p:txBody>
      </p:sp>
    </p:spTree>
    <p:extLst>
      <p:ext uri="{BB962C8B-B14F-4D97-AF65-F5344CB8AC3E}">
        <p14:creationId xmlns:p14="http://schemas.microsoft.com/office/powerpoint/2010/main" val="4241391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Explicando el nombre del proyecto</a:t>
            </a:r>
            <a:endParaRPr lang="es-AR" dirty="0"/>
          </a:p>
        </p:txBody>
      </p:sp>
      <p:sp>
        <p:nvSpPr>
          <p:cNvPr id="3" name="Marcador de contenido 2"/>
          <p:cNvSpPr>
            <a:spLocks noGrp="1"/>
          </p:cNvSpPr>
          <p:nvPr>
            <p:ph idx="1"/>
          </p:nvPr>
        </p:nvSpPr>
        <p:spPr/>
        <p:txBody>
          <a:bodyPr>
            <a:normAutofit fontScale="92500" lnSpcReduction="10000"/>
          </a:bodyPr>
          <a:lstStyle/>
          <a:p>
            <a:r>
              <a:rPr lang="es-AR" b="1" u="sng" dirty="0" smtClean="0">
                <a:solidFill>
                  <a:srgbClr val="0070C0"/>
                </a:solidFill>
              </a:rPr>
              <a:t>Cooperativas</a:t>
            </a:r>
            <a:r>
              <a:rPr lang="es-AR" dirty="0" smtClean="0"/>
              <a:t>: grupos de personas/familias que quieren realizar un proyecto de vida en el campo, adoptando en cada caso una forma mayormente cooperativa democrática para manejarlo.</a:t>
            </a:r>
          </a:p>
          <a:p>
            <a:r>
              <a:rPr lang="es-AR" b="1" dirty="0" smtClean="0"/>
              <a:t>Rurales</a:t>
            </a:r>
            <a:r>
              <a:rPr lang="es-AR" dirty="0" smtClean="0"/>
              <a:t>: esta gente pretende trabajar en predios ubicados en el ámbito rural, donde el ambiente que lo rodea permita actividades orgánicas seguras (alejado de fumigaciones y agroquímicos</a:t>
            </a:r>
            <a:r>
              <a:rPr lang="es-AR" dirty="0"/>
              <a:t> </a:t>
            </a:r>
            <a:r>
              <a:rPr lang="es-AR" dirty="0" smtClean="0"/>
              <a:t>peligrosos, enfermedades y violencias urbanas, etc.)</a:t>
            </a:r>
          </a:p>
          <a:p>
            <a:r>
              <a:rPr lang="es-AR" b="1" dirty="0" smtClean="0"/>
              <a:t>Integrales</a:t>
            </a:r>
            <a:r>
              <a:rPr lang="es-AR" dirty="0" smtClean="0"/>
              <a:t>: intentan cubrir con sus actividades la mayor parte posible de sus necesidades básicas: alimentación, vivienda, energía, transporte… </a:t>
            </a:r>
          </a:p>
          <a:p>
            <a:r>
              <a:rPr lang="es-AR" b="1" dirty="0" smtClean="0"/>
              <a:t>Arraigo</a:t>
            </a:r>
            <a:r>
              <a:rPr lang="es-AR" dirty="0" smtClean="0"/>
              <a:t>:  las familias apuntan a vivir en forma permanente en el predio, construir un grupo de viviendas, dependencias de trabajo, sanitarias, educativas, recreativas, etc., con carácter estable.  </a:t>
            </a:r>
            <a:endParaRPr lang="es-AR" dirty="0"/>
          </a:p>
        </p:txBody>
      </p:sp>
    </p:spTree>
    <p:extLst>
      <p:ext uri="{BB962C8B-B14F-4D97-AF65-F5344CB8AC3E}">
        <p14:creationId xmlns:p14="http://schemas.microsoft.com/office/powerpoint/2010/main" val="1006749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Principales Características Deseables</a:t>
            </a:r>
            <a:endParaRPr lang="es-AR" dirty="0"/>
          </a:p>
        </p:txBody>
      </p:sp>
      <p:sp>
        <p:nvSpPr>
          <p:cNvPr id="3" name="Marcador de contenido 2"/>
          <p:cNvSpPr>
            <a:spLocks noGrp="1"/>
          </p:cNvSpPr>
          <p:nvPr>
            <p:ph idx="1"/>
          </p:nvPr>
        </p:nvSpPr>
        <p:spPr/>
        <p:txBody>
          <a:bodyPr>
            <a:normAutofit fontScale="92500" lnSpcReduction="10000"/>
          </a:bodyPr>
          <a:lstStyle/>
          <a:p>
            <a:r>
              <a:rPr lang="es-AR" dirty="0" smtClean="0"/>
              <a:t>Propiedad y trabajo </a:t>
            </a:r>
            <a:r>
              <a:rPr lang="es-AR" u="sng" dirty="0" smtClean="0"/>
              <a:t>comunitarios</a:t>
            </a:r>
            <a:r>
              <a:rPr lang="es-AR" dirty="0" smtClean="0"/>
              <a:t> de la tierra y las mejoras</a:t>
            </a:r>
          </a:p>
          <a:p>
            <a:r>
              <a:rPr lang="es-AR" dirty="0" smtClean="0"/>
              <a:t>Reordenamiento de la </a:t>
            </a:r>
            <a:r>
              <a:rPr lang="es-AR" u="sng" dirty="0" smtClean="0"/>
              <a:t>escala de valores</a:t>
            </a:r>
            <a:r>
              <a:rPr lang="es-AR" dirty="0" smtClean="0"/>
              <a:t> de los integrantes</a:t>
            </a:r>
          </a:p>
          <a:p>
            <a:r>
              <a:rPr lang="es-AR" dirty="0" smtClean="0"/>
              <a:t>Ausencia (o minimización) del trabajo </a:t>
            </a:r>
            <a:r>
              <a:rPr lang="es-AR" u="sng" dirty="0" smtClean="0"/>
              <a:t>asalariado</a:t>
            </a:r>
            <a:r>
              <a:rPr lang="es-AR" dirty="0" smtClean="0"/>
              <a:t>, en favor de la distribución equitativa de los ingresos</a:t>
            </a:r>
            <a:endParaRPr lang="es-AR" u="sng" dirty="0" smtClean="0"/>
          </a:p>
          <a:p>
            <a:r>
              <a:rPr lang="es-AR" dirty="0" smtClean="0"/>
              <a:t>Participación igualitaria y armoniosa de los </a:t>
            </a:r>
            <a:r>
              <a:rPr lang="es-AR" u="sng" dirty="0" smtClean="0"/>
              <a:t>sexos</a:t>
            </a:r>
            <a:r>
              <a:rPr lang="es-AR" dirty="0" smtClean="0"/>
              <a:t> </a:t>
            </a:r>
          </a:p>
          <a:p>
            <a:r>
              <a:rPr lang="es-AR" dirty="0" smtClean="0"/>
              <a:t>Inclusión de </a:t>
            </a:r>
            <a:r>
              <a:rPr lang="es-AR" u="sng" dirty="0" smtClean="0"/>
              <a:t>niños y ancianos</a:t>
            </a:r>
            <a:r>
              <a:rPr lang="es-AR" dirty="0" smtClean="0"/>
              <a:t> en el plan general de manejo</a:t>
            </a:r>
          </a:p>
          <a:p>
            <a:r>
              <a:rPr lang="es-AR" dirty="0" smtClean="0"/>
              <a:t>Respeto por la intimidad e inclinaciones </a:t>
            </a:r>
            <a:r>
              <a:rPr lang="es-AR" u="sng" dirty="0" smtClean="0"/>
              <a:t>individuales y familiares</a:t>
            </a:r>
          </a:p>
          <a:p>
            <a:r>
              <a:rPr lang="es-AR" dirty="0" smtClean="0"/>
              <a:t>Manejo </a:t>
            </a:r>
            <a:r>
              <a:rPr lang="es-AR" dirty="0"/>
              <a:t>del predio con </a:t>
            </a:r>
            <a:r>
              <a:rPr lang="es-AR" dirty="0" smtClean="0"/>
              <a:t>una mirada </a:t>
            </a:r>
            <a:r>
              <a:rPr lang="es-AR" u="sng" dirty="0" smtClean="0"/>
              <a:t>ecológica</a:t>
            </a:r>
            <a:endParaRPr lang="es-AR" dirty="0" smtClean="0"/>
          </a:p>
          <a:p>
            <a:r>
              <a:rPr lang="es-AR" dirty="0" smtClean="0"/>
              <a:t>Priorización del intercambio comercial a nivel </a:t>
            </a:r>
            <a:r>
              <a:rPr lang="es-AR" u="sng" dirty="0" smtClean="0"/>
              <a:t>local y regional</a:t>
            </a:r>
          </a:p>
          <a:p>
            <a:r>
              <a:rPr lang="es-AR" dirty="0" smtClean="0"/>
              <a:t>Educación </a:t>
            </a:r>
            <a:r>
              <a:rPr lang="es-AR" u="sng" dirty="0" smtClean="0"/>
              <a:t>integral</a:t>
            </a:r>
            <a:r>
              <a:rPr lang="es-AR" dirty="0" smtClean="0"/>
              <a:t>, </a:t>
            </a:r>
            <a:r>
              <a:rPr lang="es-AR" u="sng" dirty="0" smtClean="0"/>
              <a:t>participativa</a:t>
            </a:r>
            <a:endParaRPr lang="es-AR" u="sng" dirty="0"/>
          </a:p>
        </p:txBody>
      </p:sp>
    </p:spTree>
    <p:extLst>
      <p:ext uri="{BB962C8B-B14F-4D97-AF65-F5344CB8AC3E}">
        <p14:creationId xmlns:p14="http://schemas.microsoft.com/office/powerpoint/2010/main" val="2629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55675"/>
          </a:xfrm>
        </p:spPr>
        <p:txBody>
          <a:bodyPr>
            <a:normAutofit fontScale="90000"/>
          </a:bodyPr>
          <a:lstStyle/>
          <a:p>
            <a:pPr algn="ctr"/>
            <a:r>
              <a:rPr lang="es-AR" dirty="0" smtClean="0"/>
              <a:t>Escala de valores</a:t>
            </a:r>
            <a:r>
              <a:rPr lang="es-AR" dirty="0"/>
              <a:t/>
            </a:r>
            <a:br>
              <a:rPr lang="es-AR" dirty="0"/>
            </a:br>
            <a:endParaRPr lang="es-AR" dirty="0"/>
          </a:p>
        </p:txBody>
      </p:sp>
      <p:sp>
        <p:nvSpPr>
          <p:cNvPr id="3" name="Marcador de contenido 2"/>
          <p:cNvSpPr>
            <a:spLocks noGrp="1"/>
          </p:cNvSpPr>
          <p:nvPr>
            <p:ph idx="1"/>
          </p:nvPr>
        </p:nvSpPr>
        <p:spPr>
          <a:xfrm>
            <a:off x="838200" y="1409700"/>
            <a:ext cx="10515600" cy="4767263"/>
          </a:xfrm>
        </p:spPr>
        <p:txBody>
          <a:bodyPr/>
          <a:lstStyle/>
          <a:p>
            <a:r>
              <a:rPr lang="es-AR" dirty="0" smtClean="0"/>
              <a:t>Autogestión, </a:t>
            </a:r>
            <a:r>
              <a:rPr lang="es-AR" dirty="0" err="1" smtClean="0"/>
              <a:t>convivencialidad</a:t>
            </a:r>
            <a:r>
              <a:rPr lang="es-AR" dirty="0" smtClean="0"/>
              <a:t>, cooperación, democracia, libertad, verdad, seguridad grupal, alimentación sana, cuidado del ambiente, ejercicio físico, fiestas participativas, belleza paisajística…</a:t>
            </a:r>
          </a:p>
          <a:p>
            <a:pPr marL="0" indent="0">
              <a:buNone/>
            </a:pPr>
            <a:r>
              <a:rPr lang="es-AR" dirty="0" smtClean="0"/>
              <a:t> </a:t>
            </a:r>
          </a:p>
          <a:p>
            <a:pPr marL="0" indent="0">
              <a:buNone/>
            </a:pPr>
            <a:r>
              <a:rPr lang="es-AR" dirty="0" smtClean="0"/>
              <a:t>		</a:t>
            </a:r>
            <a:r>
              <a:rPr lang="es-AR" sz="3600" dirty="0" smtClean="0"/>
              <a:t>pasan a tener mayor peso que</a:t>
            </a:r>
          </a:p>
          <a:p>
            <a:pPr marL="0" indent="0">
              <a:buNone/>
            </a:pPr>
            <a:endParaRPr lang="es-AR" dirty="0" smtClean="0"/>
          </a:p>
          <a:p>
            <a:r>
              <a:rPr lang="es-AR" dirty="0" smtClean="0"/>
              <a:t>Poderío, rentabilidad, generación de divisas, individualismo, prestigio, competitividad, especialización, acumulación de capital, consumo irrestricto, espectáculos profesionalizados…</a:t>
            </a:r>
            <a:endParaRPr lang="es-AR" dirty="0"/>
          </a:p>
        </p:txBody>
      </p:sp>
    </p:spTree>
    <p:extLst>
      <p:ext uri="{BB962C8B-B14F-4D97-AF65-F5344CB8AC3E}">
        <p14:creationId xmlns:p14="http://schemas.microsoft.com/office/powerpoint/2010/main" val="1057420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¿Por qué?</a:t>
            </a:r>
            <a:endParaRPr lang="es-AR" dirty="0"/>
          </a:p>
        </p:txBody>
      </p:sp>
      <p:sp>
        <p:nvSpPr>
          <p:cNvPr id="3" name="Marcador de contenido 2"/>
          <p:cNvSpPr>
            <a:spLocks noGrp="1"/>
          </p:cNvSpPr>
          <p:nvPr>
            <p:ph idx="1"/>
          </p:nvPr>
        </p:nvSpPr>
        <p:spPr>
          <a:xfrm>
            <a:off x="838200" y="1524000"/>
            <a:ext cx="10515600" cy="4652963"/>
          </a:xfrm>
        </p:spPr>
        <p:txBody>
          <a:bodyPr>
            <a:normAutofit fontScale="85000" lnSpcReduction="20000"/>
          </a:bodyPr>
          <a:lstStyle/>
          <a:p>
            <a:r>
              <a:rPr lang="es-AR" dirty="0" smtClean="0"/>
              <a:t>Hay un alto nivel de familias pobres e indigentes en Argentina, concentradas en ciudades y con crecientes restricciones laborales.</a:t>
            </a:r>
          </a:p>
          <a:p>
            <a:r>
              <a:rPr lang="es-AR" dirty="0"/>
              <a:t>Muchas personas preferirían abandonar el ambiente urbano por distintas razones, pero el ambiente rural no aparece actualmente propicio para la permanencia en condiciones aceptables, al menos en gran parte del territorio</a:t>
            </a:r>
            <a:r>
              <a:rPr lang="es-AR" dirty="0" smtClean="0"/>
              <a:t>.</a:t>
            </a:r>
          </a:p>
          <a:p>
            <a:r>
              <a:rPr lang="es-AR" dirty="0" smtClean="0"/>
              <a:t>Quieren compartir las inversiones, los riesgos, el trabajo y gran parte de las actividades sociales con familias afines, en un ambiente afectuoso, respetuoso, democrático en la toma de decisiones.</a:t>
            </a:r>
          </a:p>
          <a:p>
            <a:r>
              <a:rPr lang="es-AR" dirty="0" smtClean="0"/>
              <a:t>Prefieren compartir la tierra y todas las incidencias del trabajo productivo con un enfoque ecológicamente sostenible, en lugar de emprender un proyecto individual y competitivo de lógica estrictamente acumulativa. </a:t>
            </a:r>
          </a:p>
          <a:p>
            <a:r>
              <a:rPr lang="es-AR" dirty="0" smtClean="0"/>
              <a:t>Quieren cuidar la tierra en la que viven, y no sólo explotarla.</a:t>
            </a:r>
          </a:p>
          <a:p>
            <a:r>
              <a:rPr lang="es-AR" dirty="0" smtClean="0"/>
              <a:t>Algunas quieren construir su vivienda propia y abastecerse de alimentos sanos, mayormente a partir de su trabajo, y lograrlo de forma permanente.</a:t>
            </a:r>
          </a:p>
          <a:p>
            <a:endParaRPr lang="es-AR" dirty="0"/>
          </a:p>
        </p:txBody>
      </p:sp>
    </p:spTree>
    <p:extLst>
      <p:ext uri="{BB962C8B-B14F-4D97-AF65-F5344CB8AC3E}">
        <p14:creationId xmlns:p14="http://schemas.microsoft.com/office/powerpoint/2010/main" val="3907530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133475"/>
          </a:xfrm>
        </p:spPr>
        <p:txBody>
          <a:bodyPr/>
          <a:lstStyle/>
          <a:p>
            <a:pPr algn="ctr"/>
            <a:r>
              <a:rPr lang="es-AR" dirty="0" smtClean="0"/>
              <a:t>Además, no menos importante …</a:t>
            </a:r>
            <a:endParaRPr lang="es-AR" dirty="0"/>
          </a:p>
        </p:txBody>
      </p:sp>
      <p:sp>
        <p:nvSpPr>
          <p:cNvPr id="3" name="Marcador de contenido 2"/>
          <p:cNvSpPr>
            <a:spLocks noGrp="1"/>
          </p:cNvSpPr>
          <p:nvPr>
            <p:ph idx="1"/>
          </p:nvPr>
        </p:nvSpPr>
        <p:spPr>
          <a:xfrm>
            <a:off x="838200" y="1498600"/>
            <a:ext cx="10515600" cy="4678363"/>
          </a:xfrm>
        </p:spPr>
        <p:txBody>
          <a:bodyPr>
            <a:normAutofit fontScale="85000" lnSpcReduction="20000"/>
          </a:bodyPr>
          <a:lstStyle/>
          <a:p>
            <a:r>
              <a:rPr lang="es-AR" dirty="0" smtClean="0"/>
              <a:t>Al adoptar la forma de propiedad comunal/cooperativa, se puede aspirar a manejar predios relativamente grandes y diversos, de uso múltiple: huerta, frutales, viveros, aves de corral, animales de granja, ganadería, apicultura, aprovisionamiento de madera y leña en forma sostenible…</a:t>
            </a:r>
          </a:p>
          <a:p>
            <a:r>
              <a:rPr lang="es-AR" dirty="0" smtClean="0"/>
              <a:t>Se evitan los problemas del minifundio, la parcelación excesiva y la venta de las propiedades, que terminan potenciando la concentración y el latifundio</a:t>
            </a:r>
          </a:p>
          <a:p>
            <a:r>
              <a:rPr lang="es-AR" dirty="0" smtClean="0"/>
              <a:t>Los servicios, herramientas e infraestructura (cercos, corrales, aguadas, sanitarios…) pueden diseñarse y adquirirse/construirse con vistas al uso grupal, de forma más eficiente en todo sentido </a:t>
            </a:r>
          </a:p>
          <a:p>
            <a:r>
              <a:rPr lang="es-AR" dirty="0"/>
              <a:t>Esta forma de organización es compatible con la igualdad entre los sexos y la plena cooperación </a:t>
            </a:r>
            <a:r>
              <a:rPr lang="es-AR" dirty="0" smtClean="0"/>
              <a:t>y </a:t>
            </a:r>
            <a:r>
              <a:rPr lang="es-AR" dirty="0"/>
              <a:t>responsabilidad en las decisiones y </a:t>
            </a:r>
            <a:r>
              <a:rPr lang="es-AR" dirty="0" smtClean="0"/>
              <a:t>en la ejecución </a:t>
            </a:r>
            <a:r>
              <a:rPr lang="es-AR" dirty="0"/>
              <a:t>de las </a:t>
            </a:r>
            <a:r>
              <a:rPr lang="es-AR" dirty="0" smtClean="0"/>
              <a:t>tareas, tanto </a:t>
            </a:r>
            <a:r>
              <a:rPr lang="es-AR"/>
              <a:t>productivas </a:t>
            </a:r>
            <a:r>
              <a:rPr lang="es-AR" smtClean="0"/>
              <a:t>como </a:t>
            </a:r>
            <a:r>
              <a:rPr lang="es-AR" dirty="0"/>
              <a:t>reproductivas</a:t>
            </a:r>
            <a:r>
              <a:rPr lang="es-AR" dirty="0" smtClean="0"/>
              <a:t>.</a:t>
            </a:r>
          </a:p>
          <a:p>
            <a:r>
              <a:rPr lang="es-AR" dirty="0" smtClean="0"/>
              <a:t>Un territorio poblado y respetuoso del ambiente natural morigera o evita los efectos destructivos de ciertos fenómenos naturales: inundaciones, incendios, empobrecimiento del suelo y desertificación…</a:t>
            </a:r>
          </a:p>
        </p:txBody>
      </p:sp>
    </p:spTree>
    <p:extLst>
      <p:ext uri="{BB962C8B-B14F-4D97-AF65-F5344CB8AC3E}">
        <p14:creationId xmlns:p14="http://schemas.microsoft.com/office/powerpoint/2010/main" val="3210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95375"/>
          </a:xfrm>
        </p:spPr>
        <p:txBody>
          <a:bodyPr/>
          <a:lstStyle/>
          <a:p>
            <a:pPr algn="ctr"/>
            <a:r>
              <a:rPr lang="es-AR" dirty="0" smtClean="0"/>
              <a:t>Algunas Ventajas</a:t>
            </a:r>
            <a:endParaRPr lang="es-AR" dirty="0"/>
          </a:p>
        </p:txBody>
      </p:sp>
      <p:sp>
        <p:nvSpPr>
          <p:cNvPr id="3" name="Marcador de contenido 2"/>
          <p:cNvSpPr>
            <a:spLocks noGrp="1"/>
          </p:cNvSpPr>
          <p:nvPr>
            <p:ph idx="1"/>
          </p:nvPr>
        </p:nvSpPr>
        <p:spPr>
          <a:xfrm>
            <a:off x="838200" y="1460500"/>
            <a:ext cx="10515600" cy="4716463"/>
          </a:xfrm>
        </p:spPr>
        <p:txBody>
          <a:bodyPr>
            <a:normAutofit lnSpcReduction="10000"/>
          </a:bodyPr>
          <a:lstStyle/>
          <a:p>
            <a:r>
              <a:rPr lang="es-AR" dirty="0" smtClean="0"/>
              <a:t>Menor inversión inicial por familia</a:t>
            </a:r>
          </a:p>
          <a:p>
            <a:r>
              <a:rPr lang="es-AR" dirty="0" smtClean="0"/>
              <a:t>Mayor seguridad individual y grupal</a:t>
            </a:r>
          </a:p>
          <a:p>
            <a:r>
              <a:rPr lang="es-AR" dirty="0" smtClean="0"/>
              <a:t>Buen grado de convivencia y colaboración entre los participantes, en contraposición al aislacionismo individualista actual </a:t>
            </a:r>
          </a:p>
          <a:p>
            <a:r>
              <a:rPr lang="es-AR" dirty="0" smtClean="0"/>
              <a:t>Participación democrática en todas las instancias del diseño y manejo del proyecto, y </a:t>
            </a:r>
            <a:r>
              <a:rPr lang="es-AR" dirty="0"/>
              <a:t>por extensión de </a:t>
            </a:r>
            <a:r>
              <a:rPr lang="es-AR" dirty="0" smtClean="0"/>
              <a:t>sus propias vidas (autogestión)</a:t>
            </a:r>
          </a:p>
          <a:p>
            <a:r>
              <a:rPr lang="es-AR" dirty="0" smtClean="0"/>
              <a:t>Posibilidad de generar sus propios alimentos, semillas, fertilizantes</a:t>
            </a:r>
          </a:p>
          <a:p>
            <a:r>
              <a:rPr lang="es-AR" dirty="0" smtClean="0"/>
              <a:t>Ambiente saludable (ejercicio físico cotidiano, menor riesgo de contagio de enfermedades, paisaje agradable y tonificante)</a:t>
            </a:r>
          </a:p>
          <a:p>
            <a:r>
              <a:rPr lang="es-AR" dirty="0" smtClean="0"/>
              <a:t>Se hace posible una educación compatible con las ideas del proyecto, sin abandonar la enseñanza obligatoria oficial</a:t>
            </a:r>
            <a:endParaRPr lang="es-AR" dirty="0"/>
          </a:p>
        </p:txBody>
      </p:sp>
    </p:spTree>
    <p:extLst>
      <p:ext uri="{BB962C8B-B14F-4D97-AF65-F5344CB8AC3E}">
        <p14:creationId xmlns:p14="http://schemas.microsoft.com/office/powerpoint/2010/main" val="2165673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81075"/>
          </a:xfrm>
        </p:spPr>
        <p:txBody>
          <a:bodyPr/>
          <a:lstStyle/>
          <a:p>
            <a:pPr algn="ctr"/>
            <a:r>
              <a:rPr lang="es-AR" dirty="0" smtClean="0"/>
              <a:t>Algunos Inconvenientes/Limitaciones</a:t>
            </a:r>
            <a:endParaRPr lang="es-AR" dirty="0"/>
          </a:p>
        </p:txBody>
      </p:sp>
      <p:sp>
        <p:nvSpPr>
          <p:cNvPr id="3" name="Marcador de contenido 2"/>
          <p:cNvSpPr>
            <a:spLocks noGrp="1"/>
          </p:cNvSpPr>
          <p:nvPr>
            <p:ph idx="1"/>
          </p:nvPr>
        </p:nvSpPr>
        <p:spPr>
          <a:xfrm>
            <a:off x="838200" y="1346200"/>
            <a:ext cx="10515600" cy="4830763"/>
          </a:xfrm>
        </p:spPr>
        <p:txBody>
          <a:bodyPr>
            <a:normAutofit fontScale="92500" lnSpcReduction="20000"/>
          </a:bodyPr>
          <a:lstStyle/>
          <a:p>
            <a:r>
              <a:rPr lang="es-AR" dirty="0" smtClean="0"/>
              <a:t>Déficit en los aspectos colectivos de la formación de las personas.  Falencias en el trabajo en equipo.  Excesiva competitividad individualista.</a:t>
            </a:r>
          </a:p>
          <a:p>
            <a:r>
              <a:rPr lang="es-AR" dirty="0" smtClean="0"/>
              <a:t>Actualmente el precio de la tierra es alto (inflado por la especulación inmobiliaria y la opacidad de los registros de tierras fiscales y similares)</a:t>
            </a:r>
          </a:p>
          <a:p>
            <a:r>
              <a:rPr lang="es-AR" dirty="0" smtClean="0"/>
              <a:t>Posible dificultad en garantizar desde el inicio los servicios de agua potable, energía eléctrica, combustibles, comunicaciones,…</a:t>
            </a:r>
          </a:p>
          <a:p>
            <a:r>
              <a:rPr lang="es-AR" dirty="0" smtClean="0"/>
              <a:t>Distancia a los establecimientos médico-asistenciales y educativos oficiales</a:t>
            </a:r>
          </a:p>
          <a:p>
            <a:r>
              <a:rPr lang="es-AR" dirty="0"/>
              <a:t>Í</a:t>
            </a:r>
            <a:r>
              <a:rPr lang="es-AR" dirty="0" smtClean="0"/>
              <a:t>dem con respecto a los espectáculos urbanos, cafés, shoppings…. </a:t>
            </a:r>
          </a:p>
          <a:p>
            <a:r>
              <a:rPr lang="es-AR" dirty="0" smtClean="0"/>
              <a:t>Muy probablemente exista la necesidad de llevar una vida más frugal que lo deseado, sobre todo durante los primeros años</a:t>
            </a:r>
          </a:p>
          <a:p>
            <a:r>
              <a:rPr lang="es-AR" dirty="0" smtClean="0"/>
              <a:t>Nueva forma de propiedad de la tierra y de los bienes comunes en general.  Se impone una figura de propiedad con: imposibilidad de vender una parcela de tierra, enajenar una vivienda, </a:t>
            </a:r>
            <a:r>
              <a:rPr lang="es-AR" dirty="0"/>
              <a:t>heredar la tierra </a:t>
            </a:r>
            <a:r>
              <a:rPr lang="es-AR" dirty="0" smtClean="0"/>
              <a:t>común... sin el consentimiento/consenso de la comunidad</a:t>
            </a:r>
            <a:r>
              <a:rPr lang="es-AR" dirty="0"/>
              <a:t>.</a:t>
            </a:r>
          </a:p>
        </p:txBody>
      </p:sp>
    </p:spTree>
    <p:extLst>
      <p:ext uri="{BB962C8B-B14F-4D97-AF65-F5344CB8AC3E}">
        <p14:creationId xmlns:p14="http://schemas.microsoft.com/office/powerpoint/2010/main" val="330082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01625"/>
            <a:ext cx="10515600" cy="1325563"/>
          </a:xfrm>
        </p:spPr>
        <p:txBody>
          <a:bodyPr/>
          <a:lstStyle/>
          <a:p>
            <a:pPr algn="ctr"/>
            <a:r>
              <a:rPr lang="es-AR" dirty="0" smtClean="0"/>
              <a:t>Predio para una CRIA (prototipo)</a:t>
            </a:r>
            <a:endParaRPr lang="es-AR" dirty="0"/>
          </a:p>
        </p:txBody>
      </p:sp>
      <p:sp>
        <p:nvSpPr>
          <p:cNvPr id="3" name="Marcador de contenido 2"/>
          <p:cNvSpPr>
            <a:spLocks noGrp="1"/>
          </p:cNvSpPr>
          <p:nvPr>
            <p:ph idx="1"/>
          </p:nvPr>
        </p:nvSpPr>
        <p:spPr>
          <a:xfrm>
            <a:off x="838200" y="1627188"/>
            <a:ext cx="10515600" cy="4549775"/>
          </a:xfrm>
        </p:spPr>
        <p:txBody>
          <a:bodyPr>
            <a:normAutofit fontScale="92500"/>
          </a:bodyPr>
          <a:lstStyle/>
          <a:p>
            <a:r>
              <a:rPr lang="es-AR" dirty="0" smtClean="0"/>
              <a:t>5 familias – 10 asociados</a:t>
            </a:r>
          </a:p>
          <a:p>
            <a:r>
              <a:rPr lang="es-AR" dirty="0" smtClean="0"/>
              <a:t>Lote de 150 ha en un valle o ecosistema similar</a:t>
            </a:r>
          </a:p>
          <a:p>
            <a:r>
              <a:rPr lang="es-AR" dirty="0" smtClean="0"/>
              <a:t>20 ha aptas para agricultura </a:t>
            </a:r>
          </a:p>
          <a:p>
            <a:r>
              <a:rPr lang="es-AR" dirty="0" smtClean="0"/>
              <a:t>60 ha aptas para ganadería bajo monte y pasturas en potreros rotativos</a:t>
            </a:r>
          </a:p>
          <a:p>
            <a:r>
              <a:rPr lang="es-AR" dirty="0" smtClean="0"/>
              <a:t>15 ha bajo riesgo, aptas para horticultura, granja, viveros, producción </a:t>
            </a:r>
            <a:r>
              <a:rPr lang="es-AR" dirty="0"/>
              <a:t>de </a:t>
            </a:r>
            <a:r>
              <a:rPr lang="es-AR" dirty="0" smtClean="0"/>
              <a:t>semillas y fruticultura</a:t>
            </a:r>
          </a:p>
          <a:p>
            <a:r>
              <a:rPr lang="es-AR" dirty="0" smtClean="0"/>
              <a:t>25 ha de monte forestal nativo o mixto</a:t>
            </a:r>
          </a:p>
          <a:p>
            <a:r>
              <a:rPr lang="es-AR" dirty="0" smtClean="0"/>
              <a:t>10 ha para el asentamiento (galpones, talleres, viviendas, jardines familiares, centro comunitario, etc.)</a:t>
            </a:r>
          </a:p>
          <a:p>
            <a:r>
              <a:rPr lang="es-AR" dirty="0" smtClean="0"/>
              <a:t>20 ha de reserva natural</a:t>
            </a:r>
            <a:endParaRPr lang="es-AR" dirty="0"/>
          </a:p>
        </p:txBody>
      </p:sp>
    </p:spTree>
    <p:extLst>
      <p:ext uri="{BB962C8B-B14F-4D97-AF65-F5344CB8AC3E}">
        <p14:creationId xmlns:p14="http://schemas.microsoft.com/office/powerpoint/2010/main" val="4017767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50948</TotalTime>
  <Words>1998</Words>
  <Application>Microsoft Office PowerPoint</Application>
  <PresentationFormat>Panorámica</PresentationFormat>
  <Paragraphs>131</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Calibri</vt:lpstr>
      <vt:lpstr>Calibri Light</vt:lpstr>
      <vt:lpstr>Tema de Office</vt:lpstr>
      <vt:lpstr>Proyecto  Cooperativas Rurales Integrales con Arraigo (CRIA) </vt:lpstr>
      <vt:lpstr>Explicando el nombre del proyecto</vt:lpstr>
      <vt:lpstr>Principales Características Deseables</vt:lpstr>
      <vt:lpstr>Escala de valores </vt:lpstr>
      <vt:lpstr>¿Por qué?</vt:lpstr>
      <vt:lpstr>Además, no menos importante …</vt:lpstr>
      <vt:lpstr>Algunas Ventajas</vt:lpstr>
      <vt:lpstr>Algunos Inconvenientes/Limitaciones</vt:lpstr>
      <vt:lpstr>Predio para una CRIA (prototipo)</vt:lpstr>
      <vt:lpstr>Antecedentes similares exitosos</vt:lpstr>
      <vt:lpstr>Algunos números de East Wind, Missouri, 2017  https://www.eastwindblog.co/?p=1245   </vt:lpstr>
      <vt:lpstr>https://www.sinpermiso.info/textos/elinor-ostrom-una-perfecta-desconocida </vt:lpstr>
      <vt:lpstr>Condiciones para el éxito de los commons (referidas a la tabla anterior) NOTA: NR significa “not relevant”, es decir, el criterio aludido no es importante en ese caso </vt:lpstr>
      <vt:lpstr>Recursos materiales, legales y financieros</vt:lpstr>
      <vt:lpstr>Tecnologías Apropiadas (viejas y nuevas)</vt:lpstr>
      <vt:lpstr>PANDEMIA</vt:lpstr>
      <vt:lpstr>Algunos pasos a dar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Cooperativas Rurales con Arraigo </dc:title>
  <dc:creator>Usuario</dc:creator>
  <cp:lastModifiedBy>Usuario</cp:lastModifiedBy>
  <cp:revision>196</cp:revision>
  <dcterms:created xsi:type="dcterms:W3CDTF">2020-09-04T18:47:25Z</dcterms:created>
  <dcterms:modified xsi:type="dcterms:W3CDTF">2021-05-04T19:05:28Z</dcterms:modified>
</cp:coreProperties>
</file>